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60" r:id="rId5"/>
    <p:sldId id="259" r:id="rId6"/>
    <p:sldId id="266" r:id="rId7"/>
    <p:sldId id="265" r:id="rId8"/>
    <p:sldId id="264" r:id="rId9"/>
    <p:sldId id="267" r:id="rId10"/>
    <p:sldId id="268" r:id="rId11"/>
    <p:sldId id="269" r:id="rId12"/>
    <p:sldId id="270" r:id="rId13"/>
    <p:sldId id="271" r:id="rId14"/>
    <p:sldId id="272" r:id="rId15"/>
    <p:sldId id="273" r:id="rId16"/>
    <p:sldId id="274" r:id="rId17"/>
    <p:sldId id="279" r:id="rId18"/>
    <p:sldId id="275" r:id="rId19"/>
    <p:sldId id="277" r:id="rId20"/>
    <p:sldId id="276" r:id="rId21"/>
    <p:sldId id="278" r:id="rId22"/>
    <p:sldId id="288" r:id="rId23"/>
    <p:sldId id="289" r:id="rId24"/>
    <p:sldId id="262" r:id="rId25"/>
    <p:sldId id="280" r:id="rId26"/>
    <p:sldId id="281" r:id="rId27"/>
    <p:sldId id="282" r:id="rId28"/>
    <p:sldId id="283" r:id="rId29"/>
    <p:sldId id="284" r:id="rId30"/>
    <p:sldId id="285" r:id="rId31"/>
    <p:sldId id="287" r:id="rId32"/>
    <p:sldId id="290" r:id="rId33"/>
    <p:sldId id="286" r:id="rId34"/>
    <p:sldId id="261" r:id="rId35"/>
  </p:sldIdLst>
  <p:sldSz cx="12192000" cy="6858000"/>
  <p:notesSz cx="6669088"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029" autoAdjust="0"/>
  </p:normalViewPr>
  <p:slideViewPr>
    <p:cSldViewPr snapToGrid="0">
      <p:cViewPr varScale="1">
        <p:scale>
          <a:sx n="85" d="100"/>
          <a:sy n="85" d="100"/>
        </p:scale>
        <p:origin x="816" y="84"/>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22" y="-120"/>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6ACC1F4-DA38-41FC-8F0E-E13190D577AD}" type="datetimeFigureOut">
              <a:rPr lang="nl-BE" smtClean="0"/>
              <a:t>14/06/2016</a:t>
            </a:fld>
            <a:endParaRPr lang="nl-BE"/>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17D148BE-AB46-425D-BDEE-5889AB60A278}" type="slidenum">
              <a:rPr lang="nl-BE" smtClean="0"/>
              <a:t>‹#›</a:t>
            </a:fld>
            <a:endParaRPr lang="nl-BE"/>
          </a:p>
        </p:txBody>
      </p:sp>
    </p:spTree>
    <p:extLst>
      <p:ext uri="{BB962C8B-B14F-4D97-AF65-F5344CB8AC3E}">
        <p14:creationId xmlns:p14="http://schemas.microsoft.com/office/powerpoint/2010/main" val="2120216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1</a:t>
            </a:fld>
            <a:endParaRPr lang="nl-BE"/>
          </a:p>
        </p:txBody>
      </p:sp>
    </p:spTree>
    <p:extLst>
      <p:ext uri="{BB962C8B-B14F-4D97-AF65-F5344CB8AC3E}">
        <p14:creationId xmlns:p14="http://schemas.microsoft.com/office/powerpoint/2010/main" val="735769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nl-BE" dirty="0" smtClean="0"/>
                  <a:t>Flood fill algorithm? -&gt; Too many holes in the edges</a:t>
                </a:r>
              </a:p>
              <a:p>
                <a:r>
                  <a:rPr lang="nl-BE" dirty="0" smtClean="0"/>
                  <a:t>Which edges are actually reachable?</a:t>
                </a:r>
              </a:p>
              <a:p>
                <a:pPr marL="457200" indent="-457200">
                  <a:buFont typeface="+mj-lt"/>
                  <a:buAutoNum type="arabicPeriod"/>
                </a:pPr>
                <a:r>
                  <a:rPr lang="nl-BE" dirty="0" smtClean="0"/>
                  <a:t>Shoot rays from bottom area in an arc outward</a:t>
                </a:r>
              </a:p>
              <a:p>
                <a:pPr marL="457200" indent="-457200">
                  <a:buFont typeface="+mj-lt"/>
                  <a:buAutoNum type="arabicPeriod"/>
                </a:pPr>
                <a:r>
                  <a:rPr lang="nl-BE" dirty="0" smtClean="0"/>
                  <a:t>Determine intersection points with edge pixels (Breshenham line algo.)</a:t>
                </a:r>
              </a:p>
              <a:p>
                <a:pPr marL="457200" indent="-457200">
                  <a:buFont typeface="+mj-lt"/>
                  <a:buAutoNum type="arabicPeriod"/>
                </a:pPr>
                <a:r>
                  <a:rPr lang="nl-BE" dirty="0" smtClean="0"/>
                  <a:t>Determine normal from edge slopes (</a:t>
                </a:r>
                <a14:m>
                  <m:oMath xmlns:m="http://schemas.openxmlformats.org/officeDocument/2006/math">
                    <m:sSub>
                      <m:sSubPr>
                        <m:ctrlPr>
                          <a:rPr lang="nl-BE" b="0" i="1" smtClean="0">
                            <a:latin typeface="Cambria Math" panose="02040503050406030204" pitchFamily="18" charset="0"/>
                          </a:rPr>
                        </m:ctrlPr>
                      </m:sSubPr>
                      <m:e>
                        <m:r>
                          <a:rPr lang="nl-BE" b="0" i="1" smtClean="0">
                            <a:latin typeface="Cambria Math"/>
                          </a:rPr>
                          <m:t>𝑆</m:t>
                        </m:r>
                      </m:e>
                      <m:sub>
                        <m:r>
                          <a:rPr lang="nl-BE" b="0" i="1" smtClean="0">
                            <a:latin typeface="Cambria Math"/>
                          </a:rPr>
                          <m:t>𝑦</m:t>
                        </m:r>
                      </m:sub>
                    </m:sSub>
                    <m:r>
                      <a:rPr lang="nl-BE" b="0" i="1" smtClean="0">
                        <a:latin typeface="Cambria Math"/>
                      </a:rPr>
                      <m:t>/</m:t>
                    </m:r>
                    <m:sSub>
                      <m:sSubPr>
                        <m:ctrlPr>
                          <a:rPr lang="nl-BE" b="0" i="1" smtClean="0">
                            <a:latin typeface="Cambria Math" panose="02040503050406030204" pitchFamily="18" charset="0"/>
                          </a:rPr>
                        </m:ctrlPr>
                      </m:sSubPr>
                      <m:e>
                        <m:r>
                          <a:rPr lang="nl-BE" b="0" i="1" smtClean="0">
                            <a:latin typeface="Cambria Math"/>
                          </a:rPr>
                          <m:t>𝑆</m:t>
                        </m:r>
                      </m:e>
                      <m:sub>
                        <m:r>
                          <a:rPr lang="nl-BE" b="0" i="1" smtClean="0">
                            <a:latin typeface="Cambria Math"/>
                          </a:rPr>
                          <m:t>𝑥</m:t>
                        </m:r>
                      </m:sub>
                    </m:sSub>
                  </m:oMath>
                </a14:m>
                <a:r>
                  <a:rPr lang="nl-BE" dirty="0" smtClean="0"/>
                  <a:t>)</a:t>
                </a:r>
              </a:p>
              <a:p>
                <a:pPr marL="457200" indent="-457200">
                  <a:buFont typeface="+mj-lt"/>
                  <a:buAutoNum type="arabicPeriod"/>
                </a:pPr>
                <a:r>
                  <a:rPr lang="nl-BE" dirty="0" smtClean="0"/>
                  <a:t>Shoot reflection rays recursively to obtain hard to reach areas</a:t>
                </a:r>
              </a:p>
              <a:p>
                <a:endParaRPr lang="nl-BE" dirty="0"/>
              </a:p>
            </p:txBody>
          </p:sp>
        </mc:Choice>
        <mc:Fallback xmlns="">
          <p:sp>
            <p:nvSpPr>
              <p:cNvPr id="3" name="Notes Placeholder 2"/>
              <p:cNvSpPr>
                <a:spLocks noGrp="1"/>
              </p:cNvSpPr>
              <p:nvPr>
                <p:ph type="body" idx="1"/>
              </p:nvPr>
            </p:nvSpPr>
            <p:spPr/>
            <p:txBody>
              <a:bodyPr/>
              <a:lstStyle/>
              <a:p>
                <a:r>
                  <a:rPr lang="nl-BE" dirty="0" smtClean="0"/>
                  <a:t>Flood fill algorithm? -&gt; Too many holes in the edges</a:t>
                </a:r>
              </a:p>
              <a:p>
                <a:r>
                  <a:rPr lang="nl-BE" dirty="0" smtClean="0"/>
                  <a:t>Which edges are actually reachable?</a:t>
                </a:r>
              </a:p>
              <a:p>
                <a:pPr marL="457200" indent="-457200">
                  <a:buFont typeface="+mj-lt"/>
                  <a:buAutoNum type="arabicPeriod"/>
                </a:pPr>
                <a:r>
                  <a:rPr lang="nl-BE" dirty="0" smtClean="0"/>
                  <a:t>Shoot rays from bottom area in an arc outward</a:t>
                </a:r>
              </a:p>
              <a:p>
                <a:pPr marL="457200" indent="-457200">
                  <a:buFont typeface="+mj-lt"/>
                  <a:buAutoNum type="arabicPeriod"/>
                </a:pPr>
                <a:r>
                  <a:rPr lang="nl-BE" dirty="0" smtClean="0"/>
                  <a:t>Determine intersection points with edge pixels (Breshenham line algo.)</a:t>
                </a:r>
              </a:p>
              <a:p>
                <a:pPr marL="457200" indent="-457200">
                  <a:buFont typeface="+mj-lt"/>
                  <a:buAutoNum type="arabicPeriod"/>
                </a:pPr>
                <a:r>
                  <a:rPr lang="nl-BE" dirty="0" smtClean="0"/>
                  <a:t>Determine normal from edge slopes (</a:t>
                </a:r>
                <a:r>
                  <a:rPr lang="nl-BE" b="0" i="0" smtClean="0">
                    <a:latin typeface="Cambria Math"/>
                  </a:rPr>
                  <a:t>𝑆_𝑦/𝑆_𝑥</a:t>
                </a:r>
                <a:r>
                  <a:rPr lang="nl-BE" dirty="0" smtClean="0"/>
                  <a:t>)</a:t>
                </a:r>
              </a:p>
              <a:p>
                <a:pPr marL="457200" indent="-457200">
                  <a:buFont typeface="+mj-lt"/>
                  <a:buAutoNum type="arabicPeriod"/>
                </a:pPr>
                <a:r>
                  <a:rPr lang="nl-BE" dirty="0" smtClean="0"/>
                  <a:t>Shoot reflection rays recursively to obtain hard to reach areas</a:t>
                </a:r>
              </a:p>
              <a:p>
                <a:endParaRPr lang="nl-BE" dirty="0"/>
              </a:p>
            </p:txBody>
          </p:sp>
        </mc:Fallback>
      </mc:AlternateContent>
      <p:sp>
        <p:nvSpPr>
          <p:cNvPr id="4" name="Slide Number Placeholder 3"/>
          <p:cNvSpPr>
            <a:spLocks noGrp="1"/>
          </p:cNvSpPr>
          <p:nvPr>
            <p:ph type="sldNum" sz="quarter" idx="10"/>
          </p:nvPr>
        </p:nvSpPr>
        <p:spPr/>
        <p:txBody>
          <a:bodyPr/>
          <a:lstStyle/>
          <a:p>
            <a:fld id="{17D148BE-AB46-425D-BDEE-5889AB60A278}" type="slidenum">
              <a:rPr lang="nl-BE" smtClean="0"/>
              <a:t>10</a:t>
            </a:fld>
            <a:endParaRPr lang="nl-BE"/>
          </a:p>
        </p:txBody>
      </p:sp>
    </p:spTree>
    <p:extLst>
      <p:ext uri="{BB962C8B-B14F-4D97-AF65-F5344CB8AC3E}">
        <p14:creationId xmlns:p14="http://schemas.microsoft.com/office/powerpoint/2010/main" val="81211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Play connect-the-dots on the intersection points:</a:t>
            </a:r>
          </a:p>
          <a:p>
            <a:pPr marL="457200" indent="-457200">
              <a:buFont typeface="+mj-lt"/>
              <a:buAutoNum type="arabicPeriod"/>
            </a:pPr>
            <a:r>
              <a:rPr lang="nl-BE" dirty="0" smtClean="0"/>
              <a:t>Find the nearest point to the middle bottom as root point</a:t>
            </a:r>
          </a:p>
          <a:p>
            <a:pPr marL="457200" indent="-457200">
              <a:buFont typeface="+mj-lt"/>
              <a:buAutoNum type="arabicPeriod"/>
            </a:pPr>
            <a:r>
              <a:rPr lang="nl-BE" dirty="0" smtClean="0"/>
              <a:t>Construct a minimal spanning tree (MST) (Prim’s algorithm)</a:t>
            </a:r>
          </a:p>
          <a:p>
            <a:pPr marL="457200" indent="-457200">
              <a:buFont typeface="+mj-lt"/>
              <a:buAutoNum type="arabicPeriod"/>
            </a:pPr>
            <a:r>
              <a:rPr lang="nl-BE" dirty="0" smtClean="0"/>
              <a:t>Take the path to the deepest leaf</a:t>
            </a:r>
          </a:p>
          <a:p>
            <a:pPr marL="457200" indent="-457200">
              <a:buFont typeface="+mj-lt"/>
              <a:buAutoNum type="arabicPeriod"/>
            </a:pPr>
            <a:r>
              <a:rPr lang="nl-BE" dirty="0" smtClean="0"/>
              <a:t>Project the start &amp; end points to the bottom row to create a complete mask</a:t>
            </a:r>
          </a:p>
          <a:p>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11</a:t>
            </a:fld>
            <a:endParaRPr lang="nl-BE"/>
          </a:p>
        </p:txBody>
      </p:sp>
    </p:spTree>
    <p:extLst>
      <p:ext uri="{BB962C8B-B14F-4D97-AF65-F5344CB8AC3E}">
        <p14:creationId xmlns:p14="http://schemas.microsoft.com/office/powerpoint/2010/main" val="1678748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Correct detection of edges is crucial</a:t>
            </a:r>
          </a:p>
          <a:p>
            <a:r>
              <a:rPr lang="nl-BE" dirty="0" smtClean="0"/>
              <a:t>Attempt to reduce dependency:</a:t>
            </a:r>
          </a:p>
          <a:p>
            <a:pPr marL="514350" indent="-514350">
              <a:buFont typeface="+mj-lt"/>
              <a:buAutoNum type="arabicPeriod"/>
            </a:pPr>
            <a:r>
              <a:rPr lang="nl-BE" dirty="0" smtClean="0"/>
              <a:t>Apply localized blur to remove strong edge patterns of the road</a:t>
            </a:r>
          </a:p>
          <a:p>
            <a:pPr lvl="1">
              <a:buFont typeface="Wingdings" pitchFamily="2" charset="2"/>
              <a:buChar char="Ø"/>
            </a:pPr>
            <a:r>
              <a:rPr lang="nl-BE" dirty="0" smtClean="0"/>
              <a:t> Create gaussian blurred image</a:t>
            </a:r>
          </a:p>
          <a:p>
            <a:pPr lvl="1">
              <a:buFont typeface="Wingdings" pitchFamily="2" charset="2"/>
              <a:buChar char="Ø"/>
            </a:pPr>
            <a:r>
              <a:rPr lang="nl-BE" dirty="0" smtClean="0"/>
              <a:t> Linearly interpolate between original and blurred image according to mask</a:t>
            </a:r>
          </a:p>
          <a:p>
            <a:pPr marL="514350" indent="-514350">
              <a:buFont typeface="+mj-lt"/>
              <a:buAutoNum type="arabicPeriod"/>
            </a:pPr>
            <a:r>
              <a:rPr lang="nl-BE" dirty="0" smtClean="0"/>
              <a:t>Lower Canny threshold in steps from bottom image upwards</a:t>
            </a:r>
          </a:p>
          <a:p>
            <a:pPr marL="914400" lvl="1" indent="-457200">
              <a:buFont typeface="+mj-lt"/>
              <a:buAutoNum type="arabicPeriod"/>
            </a:pPr>
            <a:endParaRPr lang="nl-BE" dirty="0" smtClean="0"/>
          </a:p>
          <a:p>
            <a:endParaRPr lang="nl-BE" dirty="0" smtClean="0"/>
          </a:p>
          <a:p>
            <a:r>
              <a:rPr lang="nl-BE" dirty="0" smtClean="0"/>
              <a:t>The mask of the localized blur is created by linearly interpolating from the middle vertical to the sides and multiplied by the linear interpolation of the bottom to the top.</a:t>
            </a:r>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12</a:t>
            </a:fld>
            <a:endParaRPr lang="nl-BE"/>
          </a:p>
        </p:txBody>
      </p:sp>
    </p:spTree>
    <p:extLst>
      <p:ext uri="{BB962C8B-B14F-4D97-AF65-F5344CB8AC3E}">
        <p14:creationId xmlns:p14="http://schemas.microsoft.com/office/powerpoint/2010/main" val="1323679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nl-BE" dirty="0" smtClean="0"/>
                  <a:t>Low Canny threshold introduces many noisy edges</a:t>
                </a:r>
              </a:p>
              <a:p>
                <a:r>
                  <a:rPr lang="nl-BE" dirty="0" smtClean="0"/>
                  <a:t>Solution:</a:t>
                </a:r>
              </a:p>
              <a:p>
                <a:pPr marL="514350" indent="-514350">
                  <a:buFont typeface="+mj-lt"/>
                  <a:buAutoNum type="arabicPeriod"/>
                </a:pPr>
                <a:r>
                  <a:rPr lang="nl-BE" dirty="0" smtClean="0"/>
                  <a:t>Find contours in edge image</a:t>
                </a:r>
              </a:p>
              <a:p>
                <a:pPr marL="514350" indent="-514350">
                  <a:buFont typeface="+mj-lt"/>
                  <a:buAutoNum type="arabicPeriod"/>
                </a:pPr>
                <a:r>
                  <a:rPr lang="nl-BE" dirty="0" smtClean="0"/>
                  <a:t>Noisy contours are</a:t>
                </a:r>
              </a:p>
              <a:p>
                <a:pPr lvl="1">
                  <a:buFont typeface="Wingdings" pitchFamily="2" charset="2"/>
                  <a:buChar char="Ø"/>
                </a:pPr>
                <a:r>
                  <a:rPr lang="nl-BE" dirty="0" smtClean="0"/>
                  <a:t>Usually near square</a:t>
                </a:r>
              </a:p>
              <a:p>
                <a:pPr lvl="1">
                  <a:buFont typeface="Wingdings" pitchFamily="2" charset="2"/>
                  <a:buChar char="Ø"/>
                </a:pPr>
                <a:r>
                  <a:rPr lang="nl-BE" dirty="0" smtClean="0"/>
                  <a:t> Intersect itself into a tangled mess</a:t>
                </a:r>
              </a:p>
              <a:p>
                <a:pPr marL="514350" indent="-514350">
                  <a:buFont typeface="+mj-lt"/>
                  <a:buAutoNum type="arabicPeriod"/>
                </a:pPr>
                <a:r>
                  <a:rPr lang="nl-BE" dirty="0" smtClean="0"/>
                  <a:t>Measure penalty (</a:t>
                </a:r>
                <a14:m>
                  <m:oMath xmlns:m="http://schemas.openxmlformats.org/officeDocument/2006/math">
                    <m:sSub>
                      <m:sSubPr>
                        <m:ctrlPr>
                          <a:rPr lang="nl-BE" b="0" i="1" smtClean="0">
                            <a:latin typeface="Cambria Math" panose="02040503050406030204" pitchFamily="18" charset="0"/>
                          </a:rPr>
                        </m:ctrlPr>
                      </m:sSubPr>
                      <m:e>
                        <m:r>
                          <a:rPr lang="nl-BE" b="0" i="1" smtClean="0">
                            <a:latin typeface="Cambria Math"/>
                          </a:rPr>
                          <m:t>𝑃</m:t>
                        </m:r>
                      </m:e>
                      <m:sub>
                        <m:r>
                          <a:rPr lang="nl-BE" b="0" i="1" smtClean="0">
                            <a:latin typeface="Cambria Math"/>
                          </a:rPr>
                          <m:t>𝑐</m:t>
                        </m:r>
                      </m:sub>
                    </m:sSub>
                  </m:oMath>
                </a14:m>
                <a:r>
                  <a:rPr lang="nl-BE" dirty="0" smtClean="0"/>
                  <a:t>) from squareness and density and remove when threshold is exceeded</a:t>
                </a:r>
                <a:endParaRPr lang="nl-BE" dirty="0"/>
              </a:p>
            </p:txBody>
          </p:sp>
        </mc:Choice>
        <mc:Fallback xmlns="">
          <p:sp>
            <p:nvSpPr>
              <p:cNvPr id="3" name="Notes Placeholder 2"/>
              <p:cNvSpPr>
                <a:spLocks noGrp="1"/>
              </p:cNvSpPr>
              <p:nvPr>
                <p:ph type="body" idx="1"/>
              </p:nvPr>
            </p:nvSpPr>
            <p:spPr/>
            <p:txBody>
              <a:bodyPr/>
              <a:lstStyle/>
              <a:p>
                <a:r>
                  <a:rPr lang="nl-BE" dirty="0" smtClean="0"/>
                  <a:t>Low Canny threshold introduces many noisy edges</a:t>
                </a:r>
              </a:p>
              <a:p>
                <a:r>
                  <a:rPr lang="nl-BE" dirty="0" smtClean="0"/>
                  <a:t>Solution:</a:t>
                </a:r>
              </a:p>
              <a:p>
                <a:pPr marL="514350" indent="-514350">
                  <a:buFont typeface="+mj-lt"/>
                  <a:buAutoNum type="arabicPeriod"/>
                </a:pPr>
                <a:r>
                  <a:rPr lang="nl-BE" dirty="0" smtClean="0"/>
                  <a:t>Find contours in edge image</a:t>
                </a:r>
              </a:p>
              <a:p>
                <a:pPr marL="514350" indent="-514350">
                  <a:buFont typeface="+mj-lt"/>
                  <a:buAutoNum type="arabicPeriod"/>
                </a:pPr>
                <a:r>
                  <a:rPr lang="nl-BE" dirty="0" smtClean="0"/>
                  <a:t>Noisy contours are</a:t>
                </a:r>
              </a:p>
              <a:p>
                <a:pPr lvl="1">
                  <a:buFont typeface="Wingdings" pitchFamily="2" charset="2"/>
                  <a:buChar char="Ø"/>
                </a:pPr>
                <a:r>
                  <a:rPr lang="nl-BE" dirty="0" smtClean="0"/>
                  <a:t>Usually near square</a:t>
                </a:r>
              </a:p>
              <a:p>
                <a:pPr lvl="1">
                  <a:buFont typeface="Wingdings" pitchFamily="2" charset="2"/>
                  <a:buChar char="Ø"/>
                </a:pPr>
                <a:r>
                  <a:rPr lang="nl-BE" dirty="0" smtClean="0"/>
                  <a:t> Intersect itself into a tangled mess</a:t>
                </a:r>
              </a:p>
              <a:p>
                <a:pPr marL="514350" indent="-514350">
                  <a:buFont typeface="+mj-lt"/>
                  <a:buAutoNum type="arabicPeriod"/>
                </a:pPr>
                <a:r>
                  <a:rPr lang="nl-BE" dirty="0" smtClean="0"/>
                  <a:t>Measure penalty (</a:t>
                </a:r>
                <a:r>
                  <a:rPr lang="nl-BE" b="0" i="0" smtClean="0">
                    <a:latin typeface="Cambria Math"/>
                  </a:rPr>
                  <a:t>𝑃_𝑐</a:t>
                </a:r>
                <a:r>
                  <a:rPr lang="nl-BE" dirty="0" smtClean="0"/>
                  <a:t>) from squareness and density and remove when threshold is exceeded</a:t>
                </a:r>
                <a:endParaRPr lang="nl-BE" dirty="0"/>
              </a:p>
            </p:txBody>
          </p:sp>
        </mc:Fallback>
      </mc:AlternateContent>
      <p:sp>
        <p:nvSpPr>
          <p:cNvPr id="4" name="Slide Number Placeholder 3"/>
          <p:cNvSpPr>
            <a:spLocks noGrp="1"/>
          </p:cNvSpPr>
          <p:nvPr>
            <p:ph type="sldNum" sz="quarter" idx="10"/>
          </p:nvPr>
        </p:nvSpPr>
        <p:spPr/>
        <p:txBody>
          <a:bodyPr/>
          <a:lstStyle/>
          <a:p>
            <a:fld id="{17D148BE-AB46-425D-BDEE-5889AB60A278}" type="slidenum">
              <a:rPr lang="nl-BE" smtClean="0"/>
              <a:t>13</a:t>
            </a:fld>
            <a:endParaRPr lang="nl-BE"/>
          </a:p>
        </p:txBody>
      </p:sp>
    </p:spTree>
    <p:extLst>
      <p:ext uri="{BB962C8B-B14F-4D97-AF65-F5344CB8AC3E}">
        <p14:creationId xmlns:p14="http://schemas.microsoft.com/office/powerpoint/2010/main" val="3210050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Lowering the Canny</a:t>
            </a:r>
            <a:r>
              <a:rPr lang="nl-BE" baseline="0" dirty="0" smtClean="0"/>
              <a:t> threshold results in a much better detection of the road edges in the distance but introduces a lot of noise. This noise can be filtered out by thresholding the penalty of each contour to a low value.</a:t>
            </a:r>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14</a:t>
            </a:fld>
            <a:endParaRPr lang="nl-BE"/>
          </a:p>
        </p:txBody>
      </p:sp>
    </p:spTree>
    <p:extLst>
      <p:ext uri="{BB962C8B-B14F-4D97-AF65-F5344CB8AC3E}">
        <p14:creationId xmlns:p14="http://schemas.microsoft.com/office/powerpoint/2010/main" val="1545248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Problem: </a:t>
            </a:r>
          </a:p>
          <a:p>
            <a:pPr lvl="1"/>
            <a:r>
              <a:rPr lang="nl-BE" dirty="0" smtClean="0"/>
              <a:t>Holes in road marks between lanes are large enough to let enough rays pass </a:t>
            </a:r>
          </a:p>
          <a:p>
            <a:endParaRPr lang="nl-BE" dirty="0" smtClean="0"/>
          </a:p>
          <a:p>
            <a:r>
              <a:rPr lang="nl-BE" dirty="0" smtClean="0"/>
              <a:t>Use Hough lines constrained to certain angle to bridge gaps</a:t>
            </a:r>
          </a:p>
          <a:p>
            <a:pPr marL="457200" lvl="1" indent="0">
              <a:buNone/>
            </a:pPr>
            <a:endParaRPr lang="nl-BE" dirty="0" smtClean="0"/>
          </a:p>
          <a:p>
            <a:pPr lvl="1"/>
            <a:endParaRPr lang="nl-BE" dirty="0" smtClean="0"/>
          </a:p>
          <a:p>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15</a:t>
            </a:fld>
            <a:endParaRPr lang="nl-BE"/>
          </a:p>
        </p:txBody>
      </p:sp>
    </p:spTree>
    <p:extLst>
      <p:ext uri="{BB962C8B-B14F-4D97-AF65-F5344CB8AC3E}">
        <p14:creationId xmlns:p14="http://schemas.microsoft.com/office/powerpoint/2010/main" val="1121135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16</a:t>
            </a:fld>
            <a:endParaRPr lang="nl-BE"/>
          </a:p>
        </p:txBody>
      </p:sp>
    </p:spTree>
    <p:extLst>
      <p:ext uri="{BB962C8B-B14F-4D97-AF65-F5344CB8AC3E}">
        <p14:creationId xmlns:p14="http://schemas.microsoft.com/office/powerpoint/2010/main" val="87388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nl-BE" dirty="0" smtClean="0"/>
                  <a:t>Shadows are still a problem</a:t>
                </a:r>
              </a:p>
              <a:p>
                <a:r>
                  <a:rPr lang="nl-BE" dirty="0" smtClean="0"/>
                  <a:t>Apply shadow removal</a:t>
                </a:r>
              </a:p>
              <a:p>
                <a:pPr lvl="1"/>
                <a:r>
                  <a:rPr lang="nl-BE" dirty="0" smtClean="0"/>
                  <a:t>Transform to Illuminant invariant space (Finlayson)</a:t>
                </a:r>
              </a:p>
              <a:p>
                <a:pPr lvl="2">
                  <a:buFont typeface="Calibri" pitchFamily="34" charset="0"/>
                  <a:buChar char="+"/>
                </a:pPr>
                <a:r>
                  <a:rPr lang="nl-BE" dirty="0"/>
                  <a:t>P</a:t>
                </a:r>
                <a:r>
                  <a:rPr lang="nl-BE" dirty="0" smtClean="0"/>
                  <a:t>er pixel =&gt; fast</a:t>
                </a:r>
              </a:p>
              <a:p>
                <a:pPr lvl="2">
                  <a:buFont typeface="Calibri" pitchFamily="34" charset="0"/>
                  <a:buChar char="-"/>
                </a:pPr>
                <a:r>
                  <a:rPr lang="nl-BE" dirty="0" smtClean="0"/>
                  <a:t>Requires narrow band camera</a:t>
                </a:r>
              </a:p>
              <a:p>
                <a:pPr lvl="2">
                  <a:buFont typeface="Calibri" pitchFamily="34" charset="0"/>
                  <a:buChar char="-"/>
                </a:pPr>
                <a:r>
                  <a:rPr lang="nl-BE" dirty="0" smtClean="0"/>
                  <a:t>Requires calibration or entropy minimization (Alvarez)</a:t>
                </a:r>
              </a:p>
              <a:p>
                <a:pPr lvl="1"/>
                <a:r>
                  <a:rPr lang="nl-BE" dirty="0" smtClean="0"/>
                  <a:t>Pixel-wise </a:t>
                </a:r>
                <a:r>
                  <a:rPr lang="nl-BE" dirty="0"/>
                  <a:t>orthogonal decomposition </a:t>
                </a:r>
                <a:r>
                  <a:rPr lang="nl-BE" dirty="0" smtClean="0"/>
                  <a:t>(Qu)</a:t>
                </a:r>
              </a:p>
              <a:p>
                <a:pPr lvl="2">
                  <a:buFont typeface="Cambria Math" pitchFamily="18" charset="0"/>
                  <a:buChar char="+"/>
                </a:pPr>
                <a14:m>
                  <m:oMath xmlns:m="http://schemas.openxmlformats.org/officeDocument/2006/math">
                    <m:func>
                      <m:funcPr>
                        <m:ctrlPr>
                          <a:rPr lang="nl-BE" b="0" i="1" smtClean="0">
                            <a:latin typeface="Cambria Math" panose="02040503050406030204" pitchFamily="18" charset="0"/>
                          </a:rPr>
                        </m:ctrlPr>
                      </m:funcPr>
                      <m:fName>
                        <m:r>
                          <m:rPr>
                            <m:sty m:val="p"/>
                          </m:rPr>
                          <a:rPr lang="nl-BE" b="0" i="0" smtClean="0">
                            <a:latin typeface="Cambria Math"/>
                          </a:rPr>
                          <m:t>log</m:t>
                        </m:r>
                      </m:fName>
                      <m:e>
                        <m:d>
                          <m:dPr>
                            <m:ctrlPr>
                              <a:rPr lang="nl-BE" b="0" i="1" smtClean="0">
                                <a:latin typeface="Cambria Math" panose="02040503050406030204" pitchFamily="18" charset="0"/>
                              </a:rPr>
                            </m:ctrlPr>
                          </m:dPr>
                          <m:e>
                            <m:r>
                              <a:rPr lang="nl-BE" b="0" i="1" smtClean="0">
                                <a:latin typeface="Cambria Math"/>
                              </a:rPr>
                              <m:t>𝑟</m:t>
                            </m:r>
                            <m:r>
                              <a:rPr lang="nl-BE" b="0" i="1" smtClean="0">
                                <a:latin typeface="Cambria Math"/>
                              </a:rPr>
                              <m:t>+14</m:t>
                            </m:r>
                          </m:e>
                        </m:d>
                      </m:e>
                    </m:func>
                    <m:r>
                      <a:rPr lang="nl-BE" b="0" i="1" smtClean="0">
                        <a:latin typeface="Cambria Math"/>
                      </a:rPr>
                      <m:t>+</m:t>
                    </m:r>
                    <m:func>
                      <m:funcPr>
                        <m:ctrlPr>
                          <a:rPr lang="nl-BE" b="0" i="1" smtClean="0">
                            <a:latin typeface="Cambria Math" panose="02040503050406030204" pitchFamily="18" charset="0"/>
                          </a:rPr>
                        </m:ctrlPr>
                      </m:funcPr>
                      <m:fName>
                        <m:r>
                          <m:rPr>
                            <m:sty m:val="p"/>
                          </m:rPr>
                          <a:rPr lang="nl-BE" b="0" i="0" smtClean="0">
                            <a:latin typeface="Cambria Math"/>
                          </a:rPr>
                          <m:t>log</m:t>
                        </m:r>
                      </m:fName>
                      <m:e>
                        <m:d>
                          <m:dPr>
                            <m:ctrlPr>
                              <a:rPr lang="nl-BE" b="0" i="1" smtClean="0">
                                <a:latin typeface="Cambria Math" panose="02040503050406030204" pitchFamily="18" charset="0"/>
                              </a:rPr>
                            </m:ctrlPr>
                          </m:dPr>
                          <m:e>
                            <m:r>
                              <a:rPr lang="nl-BE" b="0" i="1" smtClean="0">
                                <a:latin typeface="Cambria Math"/>
                              </a:rPr>
                              <m:t>𝑔</m:t>
                            </m:r>
                            <m:r>
                              <a:rPr lang="nl-BE" b="0" i="1" smtClean="0">
                                <a:latin typeface="Cambria Math"/>
                              </a:rPr>
                              <m:t>+14</m:t>
                            </m:r>
                          </m:e>
                        </m:d>
                      </m:e>
                    </m:func>
                    <m:r>
                      <a:rPr lang="nl-BE" b="0" i="1" smtClean="0">
                        <a:latin typeface="Cambria Math"/>
                      </a:rPr>
                      <m:t>+</m:t>
                    </m:r>
                    <m:sSub>
                      <m:sSubPr>
                        <m:ctrlPr>
                          <a:rPr lang="nl-BE" b="0" i="1" smtClean="0">
                            <a:latin typeface="Cambria Math" panose="02040503050406030204" pitchFamily="18" charset="0"/>
                          </a:rPr>
                        </m:ctrlPr>
                      </m:sSubPr>
                      <m:e>
                        <m:r>
                          <a:rPr lang="nl-BE" b="0" i="1" smtClean="0">
                            <a:latin typeface="Cambria Math"/>
                          </a:rPr>
                          <m:t>𝛽</m:t>
                        </m:r>
                      </m:e>
                      <m:sub>
                        <m:r>
                          <a:rPr lang="nl-BE" b="0" i="1" smtClean="0">
                            <a:latin typeface="Cambria Math"/>
                          </a:rPr>
                          <m:t>1</m:t>
                        </m:r>
                      </m:sub>
                    </m:sSub>
                    <m:r>
                      <a:rPr lang="nl-BE" b="0" i="1" smtClean="0">
                        <a:latin typeface="Cambria Math"/>
                      </a:rPr>
                      <m:t> </m:t>
                    </m:r>
                    <m:r>
                      <m:rPr>
                        <m:sty m:val="p"/>
                      </m:rPr>
                      <a:rPr lang="nl-BE" b="0" i="0" smtClean="0">
                        <a:latin typeface="Cambria Math"/>
                      </a:rPr>
                      <m:t>log</m:t>
                    </m:r>
                    <m:r>
                      <a:rPr lang="nl-BE" b="0" i="1" smtClean="0">
                        <a:latin typeface="Cambria Math"/>
                      </a:rPr>
                      <m:t>⁡(</m:t>
                    </m:r>
                    <m:r>
                      <a:rPr lang="nl-BE" b="0" i="1" smtClean="0">
                        <a:latin typeface="Cambria Math"/>
                      </a:rPr>
                      <m:t>𝑏</m:t>
                    </m:r>
                    <m:r>
                      <a:rPr lang="nl-BE" b="0" i="1" smtClean="0">
                        <a:latin typeface="Cambria Math"/>
                      </a:rPr>
                      <m:t>+14)</m:t>
                    </m:r>
                  </m:oMath>
                </a14:m>
                <a:r>
                  <a:rPr lang="nl-BE" dirty="0" smtClean="0"/>
                  <a:t> is the same for shadow and non shadow areas</a:t>
                </a:r>
              </a:p>
              <a:p>
                <a:pPr lvl="2">
                  <a:buFont typeface="Calibri" pitchFamily="34" charset="0"/>
                  <a:buChar char="-"/>
                </a:pPr>
                <a:r>
                  <a:rPr lang="nl-BE" dirty="0" smtClean="0"/>
                  <a:t>Reduces contrast too much =&gt; hard to detect edges</a:t>
                </a:r>
              </a:p>
              <a:p>
                <a:pPr lvl="1"/>
                <a:r>
                  <a:rPr lang="nl-BE" dirty="0" smtClean="0"/>
                  <a:t>Strong shadow removal via patch based shadow edge detection (Wu) is probably more suited</a:t>
                </a:r>
              </a:p>
              <a:p>
                <a:endParaRPr lang="nl-BE" dirty="0"/>
              </a:p>
            </p:txBody>
          </p:sp>
        </mc:Choice>
        <mc:Fallback xmlns="">
          <p:sp>
            <p:nvSpPr>
              <p:cNvPr id="3" name="Notes Placeholder 2"/>
              <p:cNvSpPr>
                <a:spLocks noGrp="1"/>
              </p:cNvSpPr>
              <p:nvPr>
                <p:ph type="body" idx="1"/>
              </p:nvPr>
            </p:nvSpPr>
            <p:spPr/>
            <p:txBody>
              <a:bodyPr/>
              <a:lstStyle/>
              <a:p>
                <a:r>
                  <a:rPr lang="nl-BE" dirty="0" smtClean="0"/>
                  <a:t>Shadows are still a problem</a:t>
                </a:r>
              </a:p>
              <a:p>
                <a:r>
                  <a:rPr lang="nl-BE" dirty="0" smtClean="0"/>
                  <a:t>Apply shadow removal</a:t>
                </a:r>
              </a:p>
              <a:p>
                <a:pPr lvl="1"/>
                <a:r>
                  <a:rPr lang="nl-BE" dirty="0" smtClean="0"/>
                  <a:t>Transform to Illuminant invariant space (Finlayson)</a:t>
                </a:r>
              </a:p>
              <a:p>
                <a:pPr lvl="2">
                  <a:buFont typeface="Calibri" pitchFamily="34" charset="0"/>
                  <a:buChar char="+"/>
                </a:pPr>
                <a:r>
                  <a:rPr lang="nl-BE" dirty="0"/>
                  <a:t>P</a:t>
                </a:r>
                <a:r>
                  <a:rPr lang="nl-BE" dirty="0" smtClean="0"/>
                  <a:t>er pixel =&gt; fast</a:t>
                </a:r>
              </a:p>
              <a:p>
                <a:pPr lvl="2">
                  <a:buFont typeface="Calibri" pitchFamily="34" charset="0"/>
                  <a:buChar char="-"/>
                </a:pPr>
                <a:r>
                  <a:rPr lang="nl-BE" dirty="0" smtClean="0"/>
                  <a:t>Requires narrow band camera</a:t>
                </a:r>
              </a:p>
              <a:p>
                <a:pPr lvl="2">
                  <a:buFont typeface="Calibri" pitchFamily="34" charset="0"/>
                  <a:buChar char="-"/>
                </a:pPr>
                <a:r>
                  <a:rPr lang="nl-BE" dirty="0" smtClean="0"/>
                  <a:t>Requires calibration or entropy minimization (Alvarez)</a:t>
                </a:r>
              </a:p>
              <a:p>
                <a:pPr lvl="1"/>
                <a:r>
                  <a:rPr lang="nl-BE" dirty="0" smtClean="0"/>
                  <a:t>Pixel-wise </a:t>
                </a:r>
                <a:r>
                  <a:rPr lang="nl-BE" dirty="0"/>
                  <a:t>orthogonal decomposition </a:t>
                </a:r>
                <a:r>
                  <a:rPr lang="nl-BE" dirty="0" smtClean="0"/>
                  <a:t>(Qu)</a:t>
                </a:r>
              </a:p>
              <a:p>
                <a:pPr lvl="2">
                  <a:buFont typeface="Cambria Math" pitchFamily="18" charset="0"/>
                  <a:buChar char="+"/>
                </a:pPr>
                <a:r>
                  <a:rPr lang="nl-BE" b="0" i="0" smtClean="0">
                    <a:latin typeface="Cambria Math"/>
                  </a:rPr>
                  <a:t>log⁡(𝑟+14)+log⁡(𝑔+14)+𝛽_1  log⁡(𝑏+14)</a:t>
                </a:r>
                <a:r>
                  <a:rPr lang="nl-BE" dirty="0" smtClean="0"/>
                  <a:t> is the same for shadow and non shadow areas</a:t>
                </a:r>
              </a:p>
              <a:p>
                <a:pPr lvl="2">
                  <a:buFont typeface="Calibri" pitchFamily="34" charset="0"/>
                  <a:buChar char="-"/>
                </a:pPr>
                <a:r>
                  <a:rPr lang="nl-BE" dirty="0" smtClean="0"/>
                  <a:t>Reduces contrast too much =&gt; hard to detect edges</a:t>
                </a:r>
              </a:p>
              <a:p>
                <a:pPr lvl="1"/>
                <a:r>
                  <a:rPr lang="nl-BE" dirty="0" smtClean="0"/>
                  <a:t>Strong shadow removal via patch based shadow edge detection (Wu) is probably more suited</a:t>
                </a:r>
              </a:p>
              <a:p>
                <a:endParaRPr lang="nl-BE" dirty="0"/>
              </a:p>
            </p:txBody>
          </p:sp>
        </mc:Fallback>
      </mc:AlternateContent>
      <p:sp>
        <p:nvSpPr>
          <p:cNvPr id="4" name="Slide Number Placeholder 3"/>
          <p:cNvSpPr>
            <a:spLocks noGrp="1"/>
          </p:cNvSpPr>
          <p:nvPr>
            <p:ph type="sldNum" sz="quarter" idx="10"/>
          </p:nvPr>
        </p:nvSpPr>
        <p:spPr/>
        <p:txBody>
          <a:bodyPr/>
          <a:lstStyle/>
          <a:p>
            <a:fld id="{17D148BE-AB46-425D-BDEE-5889AB60A278}" type="slidenum">
              <a:rPr lang="nl-BE" smtClean="0"/>
              <a:t>17</a:t>
            </a:fld>
            <a:endParaRPr lang="nl-BE"/>
          </a:p>
        </p:txBody>
      </p:sp>
    </p:spTree>
    <p:extLst>
      <p:ext uri="{BB962C8B-B14F-4D97-AF65-F5344CB8AC3E}">
        <p14:creationId xmlns:p14="http://schemas.microsoft.com/office/powerpoint/2010/main" val="4153907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Texture is (mostly) the same for the entire road</a:t>
            </a:r>
          </a:p>
          <a:p>
            <a:r>
              <a:rPr lang="nl-BE" dirty="0" smtClean="0"/>
              <a:t>Extract mask using local binary patterns</a:t>
            </a:r>
          </a:p>
          <a:p>
            <a:r>
              <a:rPr lang="nl-BE" dirty="0" smtClean="0"/>
              <a:t>Create patches and compare histograms</a:t>
            </a:r>
          </a:p>
          <a:p>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18</a:t>
            </a:fld>
            <a:endParaRPr lang="nl-BE"/>
          </a:p>
        </p:txBody>
      </p:sp>
    </p:spTree>
    <p:extLst>
      <p:ext uri="{BB962C8B-B14F-4D97-AF65-F5344CB8AC3E}">
        <p14:creationId xmlns:p14="http://schemas.microsoft.com/office/powerpoint/2010/main" val="14171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nl-BE" dirty="0" smtClean="0"/>
              <a:t>Calculate LBP codes for each pixel</a:t>
            </a:r>
          </a:p>
          <a:p>
            <a:pPr marL="514350" indent="-514350">
              <a:buFont typeface="+mj-lt"/>
              <a:buAutoNum type="arabicPeriod"/>
            </a:pPr>
            <a:r>
              <a:rPr lang="nl-BE" dirty="0" smtClean="0"/>
              <a:t>Divide the images in 16x16 patches</a:t>
            </a:r>
          </a:p>
          <a:p>
            <a:pPr marL="514350" indent="-514350">
              <a:buFont typeface="+mj-lt"/>
              <a:buAutoNum type="arabicPeriod"/>
            </a:pPr>
            <a:r>
              <a:rPr lang="nl-BE" dirty="0" smtClean="0"/>
              <a:t>Construct a reference list from patches at the bottom of the image</a:t>
            </a:r>
          </a:p>
          <a:p>
            <a:pPr marL="514350" indent="-514350">
              <a:buFont typeface="+mj-lt"/>
              <a:buAutoNum type="arabicPeriod"/>
            </a:pPr>
            <a:r>
              <a:rPr lang="nl-BE" dirty="0" smtClean="0"/>
              <a:t>Calculate histogram for each patch and compare to reference patches with Kullback-Leibler distance</a:t>
            </a:r>
          </a:p>
          <a:p>
            <a:endParaRPr lang="nl-BE" dirty="0" smtClean="0"/>
          </a:p>
          <a:p>
            <a:endParaRPr lang="nl-BE" dirty="0" smtClean="0"/>
          </a:p>
          <a:p>
            <a:r>
              <a:rPr lang="nl-BE" dirty="0" smtClean="0"/>
              <a:t>The reference list can</a:t>
            </a:r>
            <a:r>
              <a:rPr lang="nl-BE" baseline="0" dirty="0" smtClean="0"/>
              <a:t> be retained over multiple frames to increase the accuracy and have a bigger variety of possible road patches.</a:t>
            </a:r>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19</a:t>
            </a:fld>
            <a:endParaRPr lang="nl-BE"/>
          </a:p>
        </p:txBody>
      </p:sp>
    </p:spTree>
    <p:extLst>
      <p:ext uri="{BB962C8B-B14F-4D97-AF65-F5344CB8AC3E}">
        <p14:creationId xmlns:p14="http://schemas.microsoft.com/office/powerpoint/2010/main" val="1660997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2</a:t>
            </a:fld>
            <a:endParaRPr lang="nl-BE"/>
          </a:p>
        </p:txBody>
      </p:sp>
    </p:spTree>
    <p:extLst>
      <p:ext uri="{BB962C8B-B14F-4D97-AF65-F5344CB8AC3E}">
        <p14:creationId xmlns:p14="http://schemas.microsoft.com/office/powerpoint/2010/main" val="2910074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Road has low saturation and lightness compared to the environment</a:t>
            </a:r>
          </a:p>
          <a:p>
            <a:r>
              <a:rPr lang="nl-BE" dirty="0" smtClean="0"/>
              <a:t>Determine clusters that have similarity in both saturation and lightness</a:t>
            </a:r>
          </a:p>
          <a:p>
            <a:pPr marL="0" indent="0">
              <a:buNone/>
            </a:pPr>
            <a:endParaRPr lang="nl-BE" dirty="0" smtClean="0"/>
          </a:p>
          <a:p>
            <a:r>
              <a:rPr lang="nl-BE" dirty="0" smtClean="0"/>
              <a:t>K-means clustering? How to choose k?</a:t>
            </a:r>
          </a:p>
          <a:p>
            <a:r>
              <a:rPr lang="nl-BE" dirty="0" smtClean="0"/>
              <a:t>Mean shift? Too slow to start with 1280x720 centroids</a:t>
            </a:r>
          </a:p>
          <a:p>
            <a:pPr marL="0" indent="0">
              <a:buNone/>
            </a:pPr>
            <a:r>
              <a:rPr lang="nl-BE" dirty="0" smtClean="0">
                <a:sym typeface="Symbol"/>
              </a:rPr>
              <a:t> </a:t>
            </a:r>
            <a:r>
              <a:rPr lang="nl-BE" dirty="0" smtClean="0"/>
              <a:t>Solution: combine them</a:t>
            </a:r>
          </a:p>
          <a:p>
            <a:r>
              <a:rPr lang="nl-BE" dirty="0" smtClean="0"/>
              <a:t>Downscale image to keep performance hit low</a:t>
            </a:r>
          </a:p>
          <a:p>
            <a:endParaRPr lang="nl-BE" dirty="0" smtClean="0"/>
          </a:p>
          <a:p>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20</a:t>
            </a:fld>
            <a:endParaRPr lang="nl-BE"/>
          </a:p>
        </p:txBody>
      </p:sp>
    </p:spTree>
    <p:extLst>
      <p:ext uri="{BB962C8B-B14F-4D97-AF65-F5344CB8AC3E}">
        <p14:creationId xmlns:p14="http://schemas.microsoft.com/office/powerpoint/2010/main" val="711255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nl-BE" dirty="0" smtClean="0"/>
              <a:t>Get clusters using K-means</a:t>
            </a:r>
          </a:p>
          <a:p>
            <a:pPr marL="514350" indent="-514350">
              <a:buFont typeface="+mj-lt"/>
              <a:buAutoNum type="arabicPeriod"/>
            </a:pPr>
            <a:r>
              <a:rPr lang="nl-BE" dirty="0" smtClean="0"/>
              <a:t>Optimize clusters with mean shift</a:t>
            </a:r>
          </a:p>
          <a:p>
            <a:pPr lvl="1">
              <a:buFont typeface="Wingdings" pitchFamily="2" charset="2"/>
              <a:buChar char="Ø"/>
            </a:pPr>
            <a:r>
              <a:rPr lang="nl-BE" dirty="0" smtClean="0"/>
              <a:t>Use fixed window radius</a:t>
            </a:r>
          </a:p>
          <a:p>
            <a:pPr lvl="1">
              <a:buFont typeface="Wingdings" pitchFamily="2" charset="2"/>
              <a:buChar char="Ø"/>
            </a:pPr>
            <a:r>
              <a:rPr lang="nl-BE" dirty="0" smtClean="0"/>
              <a:t>If multiple clusters overlap, merge clusters</a:t>
            </a:r>
          </a:p>
          <a:p>
            <a:pPr lvl="1">
              <a:buFont typeface="Wingdings" pitchFamily="2" charset="2"/>
              <a:buChar char="Ø"/>
            </a:pPr>
            <a:r>
              <a:rPr lang="nl-BE" dirty="0" smtClean="0"/>
              <a:t>Window radius ensure exlusion of outliers</a:t>
            </a:r>
          </a:p>
          <a:p>
            <a:pPr marL="514350" indent="-514350">
              <a:buFont typeface="+mj-lt"/>
              <a:buAutoNum type="arabicPeriod"/>
            </a:pPr>
            <a:r>
              <a:rPr lang="nl-BE" dirty="0" smtClean="0"/>
              <a:t>Repeat until cluster count is stable</a:t>
            </a:r>
          </a:p>
          <a:p>
            <a:pPr marL="514350" indent="-514350">
              <a:buFont typeface="+mj-lt"/>
              <a:buAutoNum type="arabicPeriod"/>
            </a:pPr>
            <a:r>
              <a:rPr lang="nl-BE" dirty="0" smtClean="0"/>
              <a:t>Determine top 3 occuring clusters in reference region at bottom of image</a:t>
            </a:r>
          </a:p>
          <a:p>
            <a:pPr marL="514350" indent="-514350">
              <a:buFont typeface="+mj-lt"/>
              <a:buAutoNum type="arabicPeriod"/>
            </a:pPr>
            <a:r>
              <a:rPr lang="nl-BE" dirty="0" smtClean="0"/>
              <a:t>All pixels from those clusters are assumed to be road</a:t>
            </a:r>
          </a:p>
          <a:p>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21</a:t>
            </a:fld>
            <a:endParaRPr lang="nl-BE"/>
          </a:p>
        </p:txBody>
      </p:sp>
    </p:spTree>
    <p:extLst>
      <p:ext uri="{BB962C8B-B14F-4D97-AF65-F5344CB8AC3E}">
        <p14:creationId xmlns:p14="http://schemas.microsoft.com/office/powerpoint/2010/main" val="2556944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Lane detector is strongest</a:t>
            </a:r>
          </a:p>
          <a:p>
            <a:r>
              <a:rPr lang="nl-BE" dirty="0" smtClean="0"/>
              <a:t>Texture and clustering detection help remove obstacles</a:t>
            </a:r>
          </a:p>
          <a:p>
            <a:endParaRPr lang="nl-BE" dirty="0" smtClean="0"/>
          </a:p>
          <a:p>
            <a:r>
              <a:rPr lang="nl-BE" dirty="0" smtClean="0"/>
              <a:t>A pixel is classified as road when</a:t>
            </a:r>
          </a:p>
          <a:p>
            <a:pPr lvl="1"/>
            <a:r>
              <a:rPr lang="nl-BE" dirty="0" smtClean="0"/>
              <a:t>Lane detector says it is ánd </a:t>
            </a:r>
          </a:p>
          <a:p>
            <a:pPr lvl="1"/>
            <a:r>
              <a:rPr lang="nl-BE" dirty="0" smtClean="0"/>
              <a:t>Either texture or clustering detector say it is</a:t>
            </a:r>
          </a:p>
          <a:p>
            <a:endParaRPr lang="nl-BE" dirty="0" smtClean="0"/>
          </a:p>
          <a:p>
            <a:r>
              <a:rPr lang="nl-BE" dirty="0" smtClean="0"/>
              <a:t>The texture and clustering detection is combined</a:t>
            </a:r>
            <a:r>
              <a:rPr lang="nl-BE" baseline="0" dirty="0" smtClean="0"/>
              <a:t> with ‘OR’ because there are cases where the texture detection has a degraded result (for strongly changing road textures) and at other times the clustering detection has problems with a too big change of saturation or lightness on the road (while the texture detection could still classify it accurately). In other words both complement each other.</a:t>
            </a:r>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22</a:t>
            </a:fld>
            <a:endParaRPr lang="nl-BE"/>
          </a:p>
        </p:txBody>
      </p:sp>
    </p:spTree>
    <p:extLst>
      <p:ext uri="{BB962C8B-B14F-4D97-AF65-F5344CB8AC3E}">
        <p14:creationId xmlns:p14="http://schemas.microsoft.com/office/powerpoint/2010/main" val="2566515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Erode from top downwards to provide margin of error</a:t>
            </a:r>
          </a:p>
          <a:p>
            <a:endParaRPr lang="nl-BE" dirty="0" smtClean="0"/>
          </a:p>
          <a:p>
            <a:r>
              <a:rPr lang="nl-BE" dirty="0" smtClean="0"/>
              <a:t>Combine mask with steering direction</a:t>
            </a:r>
          </a:p>
          <a:p>
            <a:endParaRPr lang="nl-BE" dirty="0" smtClean="0"/>
          </a:p>
          <a:p>
            <a:r>
              <a:rPr lang="nl-BE" dirty="0" smtClean="0"/>
              <a:t>Determine first non mask row in steering direction mask</a:t>
            </a:r>
          </a:p>
          <a:p>
            <a:endParaRPr lang="nl-BE" dirty="0" smtClean="0"/>
          </a:p>
          <a:p>
            <a:r>
              <a:rPr lang="nl-BE" dirty="0" smtClean="0"/>
              <a:t>Take lowest alpha value of steering direction mask at that row as maximum speed</a:t>
            </a:r>
          </a:p>
          <a:p>
            <a:endParaRPr lang="nl-BE" dirty="0" smtClean="0"/>
          </a:p>
          <a:p>
            <a:r>
              <a:rPr lang="nl-BE" dirty="0" smtClean="0"/>
              <a:t>The texture and clustering detection is combined</a:t>
            </a:r>
            <a:r>
              <a:rPr lang="nl-BE" baseline="0" dirty="0" smtClean="0"/>
              <a:t> with ‘OR’ because there are cases where the texture detection has a degraded result (for strongly changing road textures) and at other times the clustering detection has problems with a too big change of saturation or lightness on the road (while the texture detection could still classify it accurately). In other words both complement each other.</a:t>
            </a:r>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23</a:t>
            </a:fld>
            <a:endParaRPr lang="nl-BE"/>
          </a:p>
        </p:txBody>
      </p:sp>
    </p:spTree>
    <p:extLst>
      <p:ext uri="{BB962C8B-B14F-4D97-AF65-F5344CB8AC3E}">
        <p14:creationId xmlns:p14="http://schemas.microsoft.com/office/powerpoint/2010/main" val="2566515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The mask is still calculated</a:t>
            </a:r>
            <a:r>
              <a:rPr lang="nl-BE" baseline="0" dirty="0" smtClean="0"/>
              <a:t> on a frame-by-frame basis, but due to the stability over multiple frames with only the occassional misdetection it’s possible to have a bigger accuracy by averaging multiple frames in sequence together. </a:t>
            </a:r>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24</a:t>
            </a:fld>
            <a:endParaRPr lang="nl-BE"/>
          </a:p>
        </p:txBody>
      </p:sp>
    </p:spTree>
    <p:extLst>
      <p:ext uri="{BB962C8B-B14F-4D97-AF65-F5344CB8AC3E}">
        <p14:creationId xmlns:p14="http://schemas.microsoft.com/office/powerpoint/2010/main" val="1608266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25</a:t>
            </a:fld>
            <a:endParaRPr lang="nl-BE"/>
          </a:p>
        </p:txBody>
      </p:sp>
    </p:spTree>
    <p:extLst>
      <p:ext uri="{BB962C8B-B14F-4D97-AF65-F5344CB8AC3E}">
        <p14:creationId xmlns:p14="http://schemas.microsoft.com/office/powerpoint/2010/main" val="2246054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26</a:t>
            </a:fld>
            <a:endParaRPr lang="nl-BE"/>
          </a:p>
        </p:txBody>
      </p:sp>
    </p:spTree>
    <p:extLst>
      <p:ext uri="{BB962C8B-B14F-4D97-AF65-F5344CB8AC3E}">
        <p14:creationId xmlns:p14="http://schemas.microsoft.com/office/powerpoint/2010/main" val="3440445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All four</a:t>
            </a:r>
            <a:r>
              <a:rPr lang="nl-BE" baseline="0" dirty="0" smtClean="0"/>
              <a:t> images are taken with the same settings. As you can see the settings on set 04, where the road is much more textured, perform worse as on the other sets. </a:t>
            </a:r>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27</a:t>
            </a:fld>
            <a:endParaRPr lang="nl-BE"/>
          </a:p>
        </p:txBody>
      </p:sp>
    </p:spTree>
    <p:extLst>
      <p:ext uri="{BB962C8B-B14F-4D97-AF65-F5344CB8AC3E}">
        <p14:creationId xmlns:p14="http://schemas.microsoft.com/office/powerpoint/2010/main" val="3701348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But where as</a:t>
            </a:r>
            <a:r>
              <a:rPr lang="nl-BE" baseline="0" dirty="0" smtClean="0"/>
              <a:t> the texture detection failed to give an accurate result on set 04, the clustering detection can accurately cut out the road. There are still regions of non road clustered as road, which highlights the importance of the lane detection to cut those away.</a:t>
            </a:r>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28</a:t>
            </a:fld>
            <a:endParaRPr lang="nl-BE"/>
          </a:p>
        </p:txBody>
      </p:sp>
    </p:spTree>
    <p:extLst>
      <p:ext uri="{BB962C8B-B14F-4D97-AF65-F5344CB8AC3E}">
        <p14:creationId xmlns:p14="http://schemas.microsoft.com/office/powerpoint/2010/main" val="3397555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29</a:t>
            </a:fld>
            <a:endParaRPr lang="nl-BE"/>
          </a:p>
        </p:txBody>
      </p:sp>
    </p:spTree>
    <p:extLst>
      <p:ext uri="{BB962C8B-B14F-4D97-AF65-F5344CB8AC3E}">
        <p14:creationId xmlns:p14="http://schemas.microsoft.com/office/powerpoint/2010/main" val="2661222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3</a:t>
            </a:fld>
            <a:endParaRPr lang="nl-BE"/>
          </a:p>
        </p:txBody>
      </p:sp>
    </p:spTree>
    <p:extLst>
      <p:ext uri="{BB962C8B-B14F-4D97-AF65-F5344CB8AC3E}">
        <p14:creationId xmlns:p14="http://schemas.microsoft.com/office/powerpoint/2010/main" val="3190443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Ground truths are taken every 5 frames to cover all scenarios as much as possible from the different sets. This gives us a better performance indication than just selecting frames at random</a:t>
            </a:r>
          </a:p>
        </p:txBody>
      </p:sp>
      <p:sp>
        <p:nvSpPr>
          <p:cNvPr id="4" name="Slide Number Placeholder 3"/>
          <p:cNvSpPr>
            <a:spLocks noGrp="1"/>
          </p:cNvSpPr>
          <p:nvPr>
            <p:ph type="sldNum" sz="quarter" idx="10"/>
          </p:nvPr>
        </p:nvSpPr>
        <p:spPr/>
        <p:txBody>
          <a:bodyPr/>
          <a:lstStyle/>
          <a:p>
            <a:fld id="{17D148BE-AB46-425D-BDEE-5889AB60A278}" type="slidenum">
              <a:rPr lang="nl-BE" smtClean="0"/>
              <a:t>30</a:t>
            </a:fld>
            <a:endParaRPr lang="nl-BE"/>
          </a:p>
        </p:txBody>
      </p:sp>
    </p:spTree>
    <p:extLst>
      <p:ext uri="{BB962C8B-B14F-4D97-AF65-F5344CB8AC3E}">
        <p14:creationId xmlns:p14="http://schemas.microsoft.com/office/powerpoint/2010/main" val="4200291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Decreasing the Canny threshold reduces the false positive rate significantly at the cost of the true positive rate and a slightly higher computational time.</a:t>
            </a:r>
          </a:p>
          <a:p>
            <a:endParaRPr lang="nl-BE" dirty="0"/>
          </a:p>
          <a:p>
            <a:r>
              <a:rPr lang="nl-BE" dirty="0" smtClean="0"/>
              <a:t>As expected the threshold has a significant impact on set 04 with the strongly textured road, the noise suppression does not work well on edges that are similar to road boundaries</a:t>
            </a:r>
          </a:p>
          <a:p>
            <a:endParaRPr lang="nl-BE" dirty="0"/>
          </a:p>
          <a:p>
            <a:r>
              <a:rPr lang="nl-BE" dirty="0" smtClean="0"/>
              <a:t>In set 02 the decrease improves the FPR due to a better detection without compromising the TPR too much. The noise suppression does its job well here.</a:t>
            </a:r>
          </a:p>
        </p:txBody>
      </p:sp>
      <p:sp>
        <p:nvSpPr>
          <p:cNvPr id="4" name="Slide Number Placeholder 3"/>
          <p:cNvSpPr>
            <a:spLocks noGrp="1"/>
          </p:cNvSpPr>
          <p:nvPr>
            <p:ph type="sldNum" sz="quarter" idx="10"/>
          </p:nvPr>
        </p:nvSpPr>
        <p:spPr/>
        <p:txBody>
          <a:bodyPr/>
          <a:lstStyle/>
          <a:p>
            <a:fld id="{17D148BE-AB46-425D-BDEE-5889AB60A278}" type="slidenum">
              <a:rPr lang="nl-BE" smtClean="0"/>
              <a:t>31</a:t>
            </a:fld>
            <a:endParaRPr lang="nl-BE"/>
          </a:p>
        </p:txBody>
      </p:sp>
    </p:spTree>
    <p:extLst>
      <p:ext uri="{BB962C8B-B14F-4D97-AF65-F5344CB8AC3E}">
        <p14:creationId xmlns:p14="http://schemas.microsoft.com/office/powerpoint/2010/main" val="4200291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The mask is still calculated</a:t>
            </a:r>
            <a:r>
              <a:rPr lang="nl-BE" baseline="0" dirty="0" smtClean="0"/>
              <a:t> on a frame-by-frame basis, but due to the stability over multiple frames with only the occassional misdetection it’s possible to have a bigger accuracy by averaging multiple frames in sequence together. </a:t>
            </a:r>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32</a:t>
            </a:fld>
            <a:endParaRPr lang="nl-BE"/>
          </a:p>
        </p:txBody>
      </p:sp>
    </p:spTree>
    <p:extLst>
      <p:ext uri="{BB962C8B-B14F-4D97-AF65-F5344CB8AC3E}">
        <p14:creationId xmlns:p14="http://schemas.microsoft.com/office/powerpoint/2010/main" val="1608266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Full HD sample videos can be downloaded from:</a:t>
            </a:r>
            <a:r>
              <a:rPr lang="nl-BE" baseline="0" dirty="0" smtClean="0"/>
              <a:t> http://bit.ly/1Uqwpsz (</a:t>
            </a:r>
            <a:r>
              <a:rPr lang="nl-BE" dirty="0" smtClean="0"/>
              <a:t>https://mega.nz/#F!QQZTTZiJ!mIk4mgQfnxDZhLNUu-IHLQ)</a:t>
            </a:r>
          </a:p>
          <a:p>
            <a:pPr marL="0" marR="0" indent="0" algn="l" defTabSz="914400" rtl="0" eaLnBrk="1" fontAlgn="auto" latinLnBrk="0" hangingPunct="1">
              <a:lnSpc>
                <a:spcPct val="100000"/>
              </a:lnSpc>
              <a:spcBef>
                <a:spcPts val="0"/>
              </a:spcBef>
              <a:spcAft>
                <a:spcPts val="0"/>
              </a:spcAft>
              <a:buClrTx/>
              <a:buSzTx/>
              <a:buFontTx/>
              <a:buNone/>
              <a:tabLst/>
              <a:defRPr/>
            </a:pPr>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The first</a:t>
            </a:r>
            <a:r>
              <a:rPr lang="nl-BE" baseline="0" dirty="0" smtClean="0"/>
              <a:t> sample shows the 3 different classifiers and the final mask. A fixed Canny threshold is used which causes some problems but is otherwise able to accurately detect the road boundaries.</a:t>
            </a:r>
          </a:p>
          <a:p>
            <a:pPr marL="0" marR="0" indent="0" algn="l" defTabSz="914400" rtl="0" eaLnBrk="1" fontAlgn="auto" latinLnBrk="0" hangingPunct="1">
              <a:lnSpc>
                <a:spcPct val="100000"/>
              </a:lnSpc>
              <a:spcBef>
                <a:spcPts val="0"/>
              </a:spcBef>
              <a:spcAft>
                <a:spcPts val="0"/>
              </a:spcAft>
              <a:buClrTx/>
              <a:buSzTx/>
              <a:buFontTx/>
              <a:buNone/>
              <a:tabLst/>
              <a:defRPr/>
            </a:pP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The second sample shows that without lane markings the detection still works, even with a more textured road but has more problems in certain frames to keep the mask to the boundaries. Cars are however nicely cut out.</a:t>
            </a:r>
          </a:p>
          <a:p>
            <a:pPr marL="0" marR="0" indent="0" algn="l" defTabSz="914400" rtl="0" eaLnBrk="1" fontAlgn="auto" latinLnBrk="0" hangingPunct="1">
              <a:lnSpc>
                <a:spcPct val="100000"/>
              </a:lnSpc>
              <a:spcBef>
                <a:spcPts val="0"/>
              </a:spcBef>
              <a:spcAft>
                <a:spcPts val="0"/>
              </a:spcAft>
              <a:buClrTx/>
              <a:buSzTx/>
              <a:buFontTx/>
              <a:buNone/>
              <a:tabLst/>
              <a:defRPr/>
            </a:pPr>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The last sample shows the difference in performance between a fixed Canny threshold and the adaptive Canny threshold with noise suppression. The resulting mask is much more stable.</a:t>
            </a:r>
            <a:endParaRPr lang="nl-BE" dirty="0" smtClean="0"/>
          </a:p>
        </p:txBody>
      </p:sp>
      <p:sp>
        <p:nvSpPr>
          <p:cNvPr id="4" name="Slide Number Placeholder 3"/>
          <p:cNvSpPr>
            <a:spLocks noGrp="1"/>
          </p:cNvSpPr>
          <p:nvPr>
            <p:ph type="sldNum" sz="quarter" idx="10"/>
          </p:nvPr>
        </p:nvSpPr>
        <p:spPr/>
        <p:txBody>
          <a:bodyPr/>
          <a:lstStyle/>
          <a:p>
            <a:fld id="{17D148BE-AB46-425D-BDEE-5889AB60A278}" type="slidenum">
              <a:rPr lang="nl-BE" smtClean="0"/>
              <a:t>33</a:t>
            </a:fld>
            <a:endParaRPr lang="nl-BE"/>
          </a:p>
        </p:txBody>
      </p:sp>
    </p:spTree>
    <p:extLst>
      <p:ext uri="{BB962C8B-B14F-4D97-AF65-F5344CB8AC3E}">
        <p14:creationId xmlns:p14="http://schemas.microsoft.com/office/powerpoint/2010/main" val="4009228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34</a:t>
            </a:fld>
            <a:endParaRPr lang="nl-BE"/>
          </a:p>
        </p:txBody>
      </p:sp>
    </p:spTree>
    <p:extLst>
      <p:ext uri="{BB962C8B-B14F-4D97-AF65-F5344CB8AC3E}">
        <p14:creationId xmlns:p14="http://schemas.microsoft.com/office/powerpoint/2010/main" val="1199312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4</a:t>
            </a:fld>
            <a:endParaRPr lang="nl-BE"/>
          </a:p>
        </p:txBody>
      </p:sp>
    </p:spTree>
    <p:extLst>
      <p:ext uri="{BB962C8B-B14F-4D97-AF65-F5344CB8AC3E}">
        <p14:creationId xmlns:p14="http://schemas.microsoft.com/office/powerpoint/2010/main" val="361179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7D148BE-AB46-425D-BDEE-5889AB60A278}" type="slidenum">
              <a:rPr lang="nl-BE" smtClean="0"/>
              <a:t>5</a:t>
            </a:fld>
            <a:endParaRPr lang="nl-BE"/>
          </a:p>
        </p:txBody>
      </p:sp>
    </p:spTree>
    <p:extLst>
      <p:ext uri="{BB962C8B-B14F-4D97-AF65-F5344CB8AC3E}">
        <p14:creationId xmlns:p14="http://schemas.microsoft.com/office/powerpoint/2010/main" val="137927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6</a:t>
            </a:fld>
            <a:endParaRPr lang="nl-BE"/>
          </a:p>
        </p:txBody>
      </p:sp>
    </p:spTree>
    <p:extLst>
      <p:ext uri="{BB962C8B-B14F-4D97-AF65-F5344CB8AC3E}">
        <p14:creationId xmlns:p14="http://schemas.microsoft.com/office/powerpoint/2010/main" val="3292667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7</a:t>
            </a:fld>
            <a:endParaRPr lang="nl-BE"/>
          </a:p>
        </p:txBody>
      </p:sp>
    </p:spTree>
    <p:extLst>
      <p:ext uri="{BB962C8B-B14F-4D97-AF65-F5344CB8AC3E}">
        <p14:creationId xmlns:p14="http://schemas.microsoft.com/office/powerpoint/2010/main" val="360561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17D148BE-AB46-425D-BDEE-5889AB60A278}" type="slidenum">
              <a:rPr lang="nl-BE" smtClean="0"/>
              <a:t>8</a:t>
            </a:fld>
            <a:endParaRPr lang="nl-BE"/>
          </a:p>
        </p:txBody>
      </p:sp>
    </p:spTree>
    <p:extLst>
      <p:ext uri="{BB962C8B-B14F-4D97-AF65-F5344CB8AC3E}">
        <p14:creationId xmlns:p14="http://schemas.microsoft.com/office/powerpoint/2010/main" val="1348955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nl-BE" dirty="0" smtClean="0"/>
              <a:t>Canny edge detection</a:t>
            </a:r>
          </a:p>
          <a:p>
            <a:pPr marL="457200" indent="-457200">
              <a:buFont typeface="+mj-lt"/>
              <a:buAutoNum type="arabicPeriod"/>
            </a:pPr>
            <a:r>
              <a:rPr lang="nl-BE" dirty="0" smtClean="0"/>
              <a:t>Hough lines extraction</a:t>
            </a:r>
          </a:p>
          <a:p>
            <a:pPr marL="457200" indent="-457200">
              <a:buFont typeface="+mj-lt"/>
              <a:buAutoNum type="arabicPeriod"/>
            </a:pPr>
            <a:r>
              <a:rPr lang="nl-BE" dirty="0" smtClean="0"/>
              <a:t>RANSAC on line segments to further refine</a:t>
            </a:r>
          </a:p>
          <a:p>
            <a:pPr marL="457200" indent="-457200">
              <a:buFont typeface="+mj-lt"/>
              <a:buAutoNum type="arabicPeriod"/>
            </a:pPr>
            <a:r>
              <a:rPr lang="nl-BE" dirty="0" smtClean="0"/>
              <a:t>Determine vanishing point through resulting segment intersection</a:t>
            </a:r>
          </a:p>
          <a:p>
            <a:pPr marL="457200" indent="-457200">
              <a:buFont typeface="+mj-lt"/>
              <a:buAutoNum type="arabicPeriod"/>
            </a:pPr>
            <a:r>
              <a:rPr lang="nl-BE" dirty="0" smtClean="0"/>
              <a:t>Fill triangle area as mask</a:t>
            </a:r>
          </a:p>
          <a:p>
            <a:pPr marL="457200" indent="-457200">
              <a:buFont typeface="+mj-lt"/>
              <a:buAutoNum type="arabicPeriod"/>
            </a:pPr>
            <a:endParaRPr lang="nl-BE" dirty="0" smtClean="0"/>
          </a:p>
          <a:p>
            <a:pPr marL="0" indent="0">
              <a:buFont typeface="+mj-lt"/>
              <a:buNone/>
            </a:pPr>
            <a:r>
              <a:rPr lang="nl-BE" dirty="0" smtClean="0"/>
              <a:t>But what about turns or roundabouts?</a:t>
            </a:r>
          </a:p>
          <a:p>
            <a:pPr marL="457200" lvl="1" indent="0">
              <a:buFont typeface="+mj-lt"/>
              <a:buNone/>
            </a:pPr>
            <a:endParaRPr lang="nl-BE" dirty="0" smtClean="0"/>
          </a:p>
        </p:txBody>
      </p:sp>
      <p:sp>
        <p:nvSpPr>
          <p:cNvPr id="4" name="Slide Number Placeholder 3"/>
          <p:cNvSpPr>
            <a:spLocks noGrp="1"/>
          </p:cNvSpPr>
          <p:nvPr>
            <p:ph type="sldNum" sz="quarter" idx="10"/>
          </p:nvPr>
        </p:nvSpPr>
        <p:spPr/>
        <p:txBody>
          <a:bodyPr/>
          <a:lstStyle/>
          <a:p>
            <a:fld id="{17D148BE-AB46-425D-BDEE-5889AB60A278}" type="slidenum">
              <a:rPr lang="nl-BE" smtClean="0"/>
              <a:t>9</a:t>
            </a:fld>
            <a:endParaRPr lang="nl-BE"/>
          </a:p>
        </p:txBody>
      </p:sp>
    </p:spTree>
    <p:extLst>
      <p:ext uri="{BB962C8B-B14F-4D97-AF65-F5344CB8AC3E}">
        <p14:creationId xmlns:p14="http://schemas.microsoft.com/office/powerpoint/2010/main" val="3312020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BE"/>
          </a:p>
        </p:txBody>
      </p:sp>
      <p:sp>
        <p:nvSpPr>
          <p:cNvPr id="4" name="Date Placeholder 3"/>
          <p:cNvSpPr>
            <a:spLocks noGrp="1"/>
          </p:cNvSpPr>
          <p:nvPr>
            <p:ph type="dt" sz="half" idx="10"/>
          </p:nvPr>
        </p:nvSpPr>
        <p:spPr/>
        <p:txBody>
          <a:bodyPr/>
          <a:lstStyle/>
          <a:p>
            <a:fld id="{567B6A42-286F-414B-85F3-9A508C2EF113}" type="datetimeFigureOut">
              <a:rPr lang="nl-BE" smtClean="0"/>
              <a:t>14/06/2016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4084074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567B6A42-286F-414B-85F3-9A508C2EF113}" type="datetimeFigureOut">
              <a:rPr lang="nl-BE" smtClean="0"/>
              <a:t>14/06/2016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180573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567B6A42-286F-414B-85F3-9A508C2EF113}" type="datetimeFigureOut">
              <a:rPr lang="nl-BE" smtClean="0"/>
              <a:t>14/06/2016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3691918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p:txBody>
          <a:bodyPr/>
          <a:lstStyle/>
          <a:p>
            <a:fld id="{567B6A42-286F-414B-85F3-9A508C2EF113}" type="datetimeFigureOut">
              <a:rPr lang="nl-BE" smtClean="0"/>
              <a:t>14/06/2016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233478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7B6A42-286F-414B-85F3-9A508C2EF113}" type="datetimeFigureOut">
              <a:rPr lang="nl-BE" smtClean="0"/>
              <a:t>14/06/2016</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1689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p:txBody>
          <a:bodyPr/>
          <a:lstStyle/>
          <a:p>
            <a:fld id="{567B6A42-286F-414B-85F3-9A508C2EF113}" type="datetimeFigureOut">
              <a:rPr lang="nl-BE" smtClean="0"/>
              <a:t>14/06/2016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2101642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p:txBody>
          <a:bodyPr/>
          <a:lstStyle/>
          <a:p>
            <a:fld id="{567B6A42-286F-414B-85F3-9A508C2EF113}" type="datetimeFigureOut">
              <a:rPr lang="nl-BE" smtClean="0"/>
              <a:t>14/06/2016</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1620225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p:txBody>
          <a:bodyPr/>
          <a:lstStyle/>
          <a:p>
            <a:fld id="{567B6A42-286F-414B-85F3-9A508C2EF113}" type="datetimeFigureOut">
              <a:rPr lang="nl-BE" smtClean="0"/>
              <a:t>14/06/2016</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226489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B6A42-286F-414B-85F3-9A508C2EF113}" type="datetimeFigureOut">
              <a:rPr lang="nl-BE" smtClean="0"/>
              <a:t>14/06/2016</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368873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7B6A42-286F-414B-85F3-9A508C2EF113}" type="datetimeFigureOut">
              <a:rPr lang="nl-BE" smtClean="0"/>
              <a:t>14/06/2016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311074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7B6A42-286F-414B-85F3-9A508C2EF113}" type="datetimeFigureOut">
              <a:rPr lang="nl-BE" smtClean="0"/>
              <a:t>14/06/2016</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DC7F983F-88E7-419E-AED5-566D759E510A}" type="slidenum">
              <a:rPr lang="nl-BE" smtClean="0"/>
              <a:t>‹#›</a:t>
            </a:fld>
            <a:endParaRPr lang="nl-BE"/>
          </a:p>
        </p:txBody>
      </p:sp>
    </p:spTree>
    <p:extLst>
      <p:ext uri="{BB962C8B-B14F-4D97-AF65-F5344CB8AC3E}">
        <p14:creationId xmlns:p14="http://schemas.microsoft.com/office/powerpoint/2010/main" val="2374669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B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7B6A42-286F-414B-85F3-9A508C2EF113}" type="datetimeFigureOut">
              <a:rPr lang="nl-BE" smtClean="0"/>
              <a:t>14/06/2016</a:t>
            </a:fld>
            <a:endParaRPr lang="nl-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7F983F-88E7-419E-AED5-566D759E510A}" type="slidenum">
              <a:rPr lang="nl-BE" smtClean="0"/>
              <a:t>‹#›</a:t>
            </a:fld>
            <a:endParaRPr lang="nl-BE"/>
          </a:p>
        </p:txBody>
      </p:sp>
    </p:spTree>
    <p:extLst>
      <p:ext uri="{BB962C8B-B14F-4D97-AF65-F5344CB8AC3E}">
        <p14:creationId xmlns:p14="http://schemas.microsoft.com/office/powerpoint/2010/main" val="3364569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6.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Road detection from a simple 2D Camera</a:t>
            </a:r>
            <a:endParaRPr lang="nl-BE"/>
          </a:p>
        </p:txBody>
      </p:sp>
      <p:sp>
        <p:nvSpPr>
          <p:cNvPr id="3" name="Subtitle 2"/>
          <p:cNvSpPr>
            <a:spLocks noGrp="1"/>
          </p:cNvSpPr>
          <p:nvPr>
            <p:ph type="subTitle" idx="1"/>
          </p:nvPr>
        </p:nvSpPr>
        <p:spPr/>
        <p:txBody>
          <a:bodyPr/>
          <a:lstStyle/>
          <a:p>
            <a:endParaRPr lang="nl-BE" smtClean="0"/>
          </a:p>
          <a:p>
            <a:r>
              <a:rPr lang="nl-BE" sz="2000" smtClean="0"/>
              <a:t>Dwight </a:t>
            </a:r>
            <a:r>
              <a:rPr lang="nl-BE" sz="2000"/>
              <a:t>Kerkhove, Tom Vande Wiele, Sarah Merckx, Bavo Huyghe</a:t>
            </a:r>
          </a:p>
        </p:txBody>
      </p:sp>
    </p:spTree>
    <p:extLst>
      <p:ext uri="{BB962C8B-B14F-4D97-AF65-F5344CB8AC3E}">
        <p14:creationId xmlns:p14="http://schemas.microsoft.com/office/powerpoint/2010/main" val="13537170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Lane detection – Second attempt</a:t>
            </a:r>
            <a:endParaRPr lang="nl-BE" dirty="0"/>
          </a:p>
        </p:txBody>
      </p:sp>
      <p:sp>
        <p:nvSpPr>
          <p:cNvPr id="3" name="Content Placeholder 2"/>
          <p:cNvSpPr>
            <a:spLocks noGrp="1"/>
          </p:cNvSpPr>
          <p:nvPr>
            <p:ph idx="1"/>
          </p:nvPr>
        </p:nvSpPr>
        <p:spPr>
          <a:xfrm>
            <a:off x="838201" y="1825625"/>
            <a:ext cx="5397500" cy="4351338"/>
          </a:xfrm>
        </p:spPr>
        <p:txBody>
          <a:bodyPr>
            <a:normAutofit/>
          </a:bodyPr>
          <a:lstStyle/>
          <a:p>
            <a:r>
              <a:rPr lang="nl-BE" dirty="0" smtClean="0"/>
              <a:t>Reachable edges?</a:t>
            </a:r>
          </a:p>
          <a:p>
            <a:endParaRPr lang="nl-BE" dirty="0" smtClean="0"/>
          </a:p>
          <a:p>
            <a:pPr marL="457200" indent="-457200">
              <a:buFont typeface="+mj-lt"/>
              <a:buAutoNum type="arabicPeriod"/>
            </a:pPr>
            <a:r>
              <a:rPr lang="nl-BE" dirty="0" smtClean="0"/>
              <a:t>Cast rays</a:t>
            </a:r>
          </a:p>
          <a:p>
            <a:pPr marL="457200" indent="-457200">
              <a:buFont typeface="+mj-lt"/>
              <a:buAutoNum type="arabicPeriod"/>
            </a:pPr>
            <a:endParaRPr lang="nl-BE" dirty="0" smtClean="0"/>
          </a:p>
          <a:p>
            <a:pPr marL="457200" indent="-457200">
              <a:buFont typeface="+mj-lt"/>
              <a:buAutoNum type="arabicPeriod"/>
            </a:pPr>
            <a:r>
              <a:rPr lang="nl-BE" dirty="0" smtClean="0"/>
              <a:t>Collect hit points</a:t>
            </a:r>
          </a:p>
          <a:p>
            <a:pPr marL="457200" indent="-457200">
              <a:buFont typeface="+mj-lt"/>
              <a:buAutoNum type="arabicPeriod"/>
            </a:pPr>
            <a:endParaRPr lang="nl-BE" dirty="0" smtClean="0"/>
          </a:p>
          <a:p>
            <a:pPr marL="457200" indent="-457200">
              <a:buFont typeface="+mj-lt"/>
              <a:buAutoNum type="arabicPeriod"/>
            </a:pPr>
            <a:r>
              <a:rPr lang="nl-BE" dirty="0" smtClean="0"/>
              <a:t>Reflect rays recursively</a:t>
            </a:r>
          </a:p>
        </p:txBody>
      </p:sp>
      <p:pic>
        <p:nvPicPr>
          <p:cNvPr id="2050" name="Picture 2" descr="https://www.sharelatex.com/project/57247b5ddf02360d1419462f/file/57247c0edf02360d1419464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802" y="1310683"/>
            <a:ext cx="5426138" cy="23294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sharelatex.com/project/57247b5ddf02360d1419462f/file/57247c0fdf02360d141946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802" y="4131254"/>
            <a:ext cx="5463498" cy="241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1733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Lane detection – Second attempt</a:t>
            </a:r>
            <a:endParaRPr lang="nl-BE" dirty="0"/>
          </a:p>
        </p:txBody>
      </p:sp>
      <p:sp>
        <p:nvSpPr>
          <p:cNvPr id="3" name="Content Placeholder 2"/>
          <p:cNvSpPr>
            <a:spLocks noGrp="1"/>
          </p:cNvSpPr>
          <p:nvPr>
            <p:ph idx="1"/>
          </p:nvPr>
        </p:nvSpPr>
        <p:spPr>
          <a:xfrm>
            <a:off x="838200" y="1825625"/>
            <a:ext cx="5740825" cy="4351338"/>
          </a:xfrm>
        </p:spPr>
        <p:txBody>
          <a:bodyPr>
            <a:normAutofit/>
          </a:bodyPr>
          <a:lstStyle/>
          <a:p>
            <a:r>
              <a:rPr lang="nl-BE" dirty="0" smtClean="0"/>
              <a:t>Connect hit points</a:t>
            </a:r>
          </a:p>
          <a:p>
            <a:endParaRPr lang="nl-BE" dirty="0" smtClean="0"/>
          </a:p>
          <a:p>
            <a:r>
              <a:rPr lang="nl-BE" dirty="0" smtClean="0"/>
              <a:t>Build MST</a:t>
            </a:r>
          </a:p>
          <a:p>
            <a:endParaRPr lang="nl-BE" dirty="0" smtClean="0"/>
          </a:p>
          <a:p>
            <a:r>
              <a:rPr lang="nl-BE" dirty="0" smtClean="0"/>
              <a:t>Take deepest path</a:t>
            </a:r>
          </a:p>
          <a:p>
            <a:endParaRPr lang="nl-BE" dirty="0" smtClean="0"/>
          </a:p>
          <a:p>
            <a:r>
              <a:rPr lang="nl-BE" dirty="0" smtClean="0"/>
              <a:t>Fill polygon</a:t>
            </a:r>
          </a:p>
          <a:p>
            <a:pPr marL="914400" lvl="1" indent="-457200">
              <a:buFont typeface="+mj-lt"/>
              <a:buAutoNum type="arabicPeriod"/>
            </a:pPr>
            <a:endParaRPr lang="nl-BE" dirty="0" smtClean="0"/>
          </a:p>
          <a:p>
            <a:pPr lvl="1"/>
            <a:endParaRPr lang="nl-BE" dirty="0" smtClean="0"/>
          </a:p>
        </p:txBody>
      </p:sp>
      <p:pic>
        <p:nvPicPr>
          <p:cNvPr id="3074" name="Picture 2" descr="D:\Dwight Documenten\Images\Screenshots\010416202627.png"/>
          <p:cNvPicPr>
            <a:picLocks noChangeAspect="1" noChangeArrowheads="1"/>
          </p:cNvPicPr>
          <p:nvPr/>
        </p:nvPicPr>
        <p:blipFill rotWithShape="1">
          <a:blip r:embed="rId3">
            <a:extLst>
              <a:ext uri="{28A0092B-C50C-407E-A947-70E740481C1C}">
                <a14:useLocalDpi xmlns:a14="http://schemas.microsoft.com/office/drawing/2010/main" val="0"/>
              </a:ext>
            </a:extLst>
          </a:blip>
          <a:srcRect l="1295" t="25970" r="1199" b="1997"/>
          <a:stretch/>
        </p:blipFill>
        <p:spPr bwMode="auto">
          <a:xfrm>
            <a:off x="6666524" y="1290918"/>
            <a:ext cx="5369169" cy="2322434"/>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6523" y="3734890"/>
            <a:ext cx="5369169" cy="302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179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Lane detection – Enhancements</a:t>
            </a:r>
            <a:endParaRPr lang="nl-BE" dirty="0"/>
          </a:p>
        </p:txBody>
      </p:sp>
      <p:sp>
        <p:nvSpPr>
          <p:cNvPr id="3" name="Content Placeholder 2"/>
          <p:cNvSpPr>
            <a:spLocks noGrp="1"/>
          </p:cNvSpPr>
          <p:nvPr>
            <p:ph idx="1"/>
          </p:nvPr>
        </p:nvSpPr>
        <p:spPr>
          <a:xfrm>
            <a:off x="838200" y="1825625"/>
            <a:ext cx="5740825" cy="4351338"/>
          </a:xfrm>
        </p:spPr>
        <p:txBody>
          <a:bodyPr>
            <a:normAutofit/>
          </a:bodyPr>
          <a:lstStyle/>
          <a:p>
            <a:r>
              <a:rPr lang="nl-BE" dirty="0" smtClean="0"/>
              <a:t>Correct detection of edges is crucial</a:t>
            </a:r>
          </a:p>
          <a:p>
            <a:endParaRPr lang="nl-BE" dirty="0" smtClean="0"/>
          </a:p>
          <a:p>
            <a:r>
              <a:rPr lang="nl-BE" dirty="0" smtClean="0"/>
              <a:t>Reduce dependency with</a:t>
            </a:r>
          </a:p>
          <a:p>
            <a:endParaRPr lang="nl-BE" dirty="0" smtClean="0"/>
          </a:p>
          <a:p>
            <a:pPr lvl="1"/>
            <a:r>
              <a:rPr lang="nl-BE" dirty="0" smtClean="0"/>
              <a:t>Localized blur</a:t>
            </a:r>
          </a:p>
          <a:p>
            <a:pPr lvl="1"/>
            <a:endParaRPr lang="nl-BE" dirty="0" smtClean="0"/>
          </a:p>
          <a:p>
            <a:pPr lvl="1"/>
            <a:r>
              <a:rPr lang="nl-BE" dirty="0" smtClean="0"/>
              <a:t>Adaptive Canny threshold</a:t>
            </a:r>
          </a:p>
          <a:p>
            <a:pPr marL="457200" lvl="1" indent="0">
              <a:buNone/>
            </a:pPr>
            <a:endParaRPr lang="nl-BE" dirty="0" smtClean="0"/>
          </a:p>
          <a:p>
            <a:pPr lvl="1"/>
            <a:endParaRPr lang="nl-BE" dirty="0" smtClean="0"/>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5879" y="4511048"/>
            <a:ext cx="3777408" cy="212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D:\tmp_blu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4264" y="305159"/>
            <a:ext cx="3319023" cy="18669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5879" y="2288284"/>
            <a:ext cx="3777408" cy="212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616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Lane detection – Contour noise suppression</a:t>
            </a:r>
            <a:endParaRPr lang="nl-BE" dirty="0"/>
          </a:p>
        </p:txBody>
      </p:sp>
      <p:sp>
        <p:nvSpPr>
          <p:cNvPr id="3" name="Content Placeholder 2"/>
          <p:cNvSpPr>
            <a:spLocks noGrp="1"/>
          </p:cNvSpPr>
          <p:nvPr>
            <p:ph idx="1"/>
          </p:nvPr>
        </p:nvSpPr>
        <p:spPr>
          <a:xfrm>
            <a:off x="838200" y="1825625"/>
            <a:ext cx="5740825" cy="4351338"/>
          </a:xfrm>
        </p:spPr>
        <p:txBody>
          <a:bodyPr>
            <a:normAutofit/>
          </a:bodyPr>
          <a:lstStyle/>
          <a:p>
            <a:r>
              <a:rPr lang="nl-BE" dirty="0" smtClean="0"/>
              <a:t>Problem: </a:t>
            </a:r>
          </a:p>
          <a:p>
            <a:pPr lvl="1"/>
            <a:r>
              <a:rPr lang="nl-BE" dirty="0" smtClean="0"/>
              <a:t>Noisy edges</a:t>
            </a:r>
          </a:p>
          <a:p>
            <a:pPr lvl="1"/>
            <a:endParaRPr lang="nl-BE" dirty="0" smtClean="0"/>
          </a:p>
          <a:p>
            <a:r>
              <a:rPr lang="nl-BE" dirty="0" smtClean="0"/>
              <a:t>Solution:</a:t>
            </a:r>
          </a:p>
          <a:p>
            <a:pPr lvl="1"/>
            <a:r>
              <a:rPr lang="nl-BE" dirty="0" smtClean="0"/>
              <a:t>Apply filter based on squareness and density</a:t>
            </a:r>
          </a:p>
          <a:p>
            <a:pPr marL="457200" lvl="1" indent="0">
              <a:buNone/>
            </a:pPr>
            <a:endParaRPr lang="nl-BE" dirty="0" smtClean="0"/>
          </a:p>
          <a:p>
            <a:pPr lvl="1"/>
            <a:endParaRPr lang="nl-BE" dirty="0" smtClean="0"/>
          </a:p>
        </p:txBody>
      </p:sp>
      <p:pic>
        <p:nvPicPr>
          <p:cNvPr id="5122" name="Picture 2" descr="https://www.sharelatex.com/project/57247b5ddf02360d1419462f/file/57266237fcbd34c6262af28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642" y="1578972"/>
            <a:ext cx="3623343" cy="3565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6781800" y="5182108"/>
                <a:ext cx="5410200" cy="15955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BE" sz="2400" b="0" i="1" smtClean="0">
                              <a:latin typeface="Cambria Math" panose="02040503050406030204" pitchFamily="18" charset="0"/>
                            </a:rPr>
                          </m:ctrlPr>
                        </m:sSubPr>
                        <m:e>
                          <m:r>
                            <a:rPr lang="nl-BE" sz="2400" b="0" i="1" smtClean="0">
                              <a:latin typeface="Cambria Math"/>
                            </a:rPr>
                            <m:t>𝑃</m:t>
                          </m:r>
                        </m:e>
                        <m:sub>
                          <m:r>
                            <a:rPr lang="nl-BE" sz="2400" b="0" i="1" smtClean="0">
                              <a:latin typeface="Cambria Math"/>
                            </a:rPr>
                            <m:t>𝑐</m:t>
                          </m:r>
                        </m:sub>
                      </m:sSub>
                      <m:r>
                        <a:rPr lang="nl-BE" sz="2400" b="0" i="1" smtClean="0">
                          <a:latin typeface="Cambria Math"/>
                        </a:rPr>
                        <m:t>=</m:t>
                      </m:r>
                      <m:f>
                        <m:fPr>
                          <m:ctrlPr>
                            <a:rPr lang="nl-BE" sz="2400" b="0" i="1" smtClean="0">
                              <a:latin typeface="Cambria Math" panose="02040503050406030204" pitchFamily="18" charset="0"/>
                            </a:rPr>
                          </m:ctrlPr>
                        </m:fPr>
                        <m:num>
                          <m:r>
                            <a:rPr lang="nl-BE" sz="2400" b="0" i="1" smtClean="0">
                              <a:latin typeface="Cambria Math"/>
                            </a:rPr>
                            <m:t>#</m:t>
                          </m:r>
                          <m:r>
                            <a:rPr lang="nl-BE" sz="2400" b="0" i="1" smtClean="0">
                              <a:latin typeface="Cambria Math"/>
                            </a:rPr>
                            <m:t>𝑝𝑖𝑥𝑒𝑙𝑠</m:t>
                          </m:r>
                          <m:r>
                            <a:rPr lang="nl-BE" sz="2400" b="0" i="1" smtClean="0">
                              <a:latin typeface="Cambria Math"/>
                            </a:rPr>
                            <m:t> </m:t>
                          </m:r>
                          <m:r>
                            <a:rPr lang="nl-BE" sz="2400" b="0" i="1" smtClean="0">
                              <a:latin typeface="Cambria Math"/>
                            </a:rPr>
                            <m:t>𝑜𝑓</m:t>
                          </m:r>
                          <m:r>
                            <a:rPr lang="nl-BE" sz="2400" b="0" i="1" smtClean="0">
                              <a:latin typeface="Cambria Math"/>
                            </a:rPr>
                            <m:t> </m:t>
                          </m:r>
                          <m:r>
                            <a:rPr lang="nl-BE" sz="2400" b="0" i="1" smtClean="0">
                              <a:latin typeface="Cambria Math"/>
                            </a:rPr>
                            <m:t>𝑐𝑜𝑛𝑡𝑜𝑢𝑟</m:t>
                          </m:r>
                        </m:num>
                        <m:den>
                          <m:r>
                            <a:rPr lang="nl-BE" sz="2400" b="0" i="1" smtClean="0">
                              <a:latin typeface="Cambria Math"/>
                            </a:rPr>
                            <m:t>𝑎𝑟𝑒</m:t>
                          </m:r>
                          <m:sSub>
                            <m:sSubPr>
                              <m:ctrlPr>
                                <a:rPr lang="nl-BE" sz="2400" b="0" i="1" smtClean="0">
                                  <a:latin typeface="Cambria Math" panose="02040503050406030204" pitchFamily="18" charset="0"/>
                                </a:rPr>
                              </m:ctrlPr>
                            </m:sSubPr>
                            <m:e>
                              <m:r>
                                <a:rPr lang="nl-BE" sz="2400" b="0" i="1" smtClean="0">
                                  <a:latin typeface="Cambria Math"/>
                                </a:rPr>
                                <m:t>𝑎</m:t>
                              </m:r>
                            </m:e>
                            <m:sub>
                              <m:r>
                                <a:rPr lang="nl-BE" sz="2400" b="0" i="1" smtClean="0">
                                  <a:latin typeface="Cambria Math"/>
                                </a:rPr>
                                <m:t>𝑏𝑏𝑜𝑥</m:t>
                              </m:r>
                            </m:sub>
                          </m:sSub>
                        </m:den>
                      </m:f>
                      <m:r>
                        <a:rPr lang="nl-BE" sz="2400" b="0" i="1" smtClean="0">
                          <a:latin typeface="Cambria Math"/>
                        </a:rPr>
                        <m:t>×</m:t>
                      </m:r>
                      <m:r>
                        <a:rPr lang="nl-BE" sz="2400" b="0" i="1" smtClean="0">
                          <a:latin typeface="Cambria Math"/>
                        </a:rPr>
                        <m:t>𝑟𝑎𝑡𝑖</m:t>
                      </m:r>
                      <m:sSub>
                        <m:sSubPr>
                          <m:ctrlPr>
                            <a:rPr lang="nl-BE" sz="2400" b="0" i="1" smtClean="0">
                              <a:latin typeface="Cambria Math" panose="02040503050406030204" pitchFamily="18" charset="0"/>
                            </a:rPr>
                          </m:ctrlPr>
                        </m:sSubPr>
                        <m:e>
                          <m:r>
                            <a:rPr lang="nl-BE" sz="2400" b="0" i="1" smtClean="0">
                              <a:latin typeface="Cambria Math"/>
                            </a:rPr>
                            <m:t>𝑜</m:t>
                          </m:r>
                        </m:e>
                        <m:sub>
                          <m:r>
                            <a:rPr lang="nl-BE" sz="2400" b="0" i="1" smtClean="0">
                              <a:latin typeface="Cambria Math"/>
                            </a:rPr>
                            <m:t>𝑏𝑏𝑜𝑥</m:t>
                          </m:r>
                        </m:sub>
                      </m:sSub>
                    </m:oMath>
                  </m:oMathPara>
                </a14:m>
                <a:endParaRPr lang="nl-BE" sz="2400" b="0" dirty="0" smtClean="0"/>
              </a:p>
              <a:p>
                <a:endParaRPr lang="nl-BE" sz="2400" dirty="0" smtClean="0"/>
              </a:p>
              <a:p>
                <a:pPr/>
                <a14:m>
                  <m:oMathPara xmlns:m="http://schemas.openxmlformats.org/officeDocument/2006/math">
                    <m:oMathParaPr>
                      <m:jc m:val="centerGroup"/>
                    </m:oMathParaPr>
                    <m:oMath xmlns:m="http://schemas.openxmlformats.org/officeDocument/2006/math">
                      <m:r>
                        <a:rPr lang="nl-BE" sz="2400" b="0" i="1" smtClean="0">
                          <a:latin typeface="Cambria Math"/>
                        </a:rPr>
                        <m:t>(</m:t>
                      </m:r>
                      <m:r>
                        <a:rPr lang="nl-BE" sz="2400" b="0" i="1" smtClean="0">
                          <a:latin typeface="Cambria Math"/>
                        </a:rPr>
                        <m:t>𝑟𝑎𝑡𝑖</m:t>
                      </m:r>
                      <m:sSub>
                        <m:sSubPr>
                          <m:ctrlPr>
                            <a:rPr lang="nl-BE" sz="2400" b="0" i="1" smtClean="0">
                              <a:latin typeface="Cambria Math" panose="02040503050406030204" pitchFamily="18" charset="0"/>
                            </a:rPr>
                          </m:ctrlPr>
                        </m:sSubPr>
                        <m:e>
                          <m:r>
                            <a:rPr lang="nl-BE" sz="2400" b="0" i="1" smtClean="0">
                              <a:latin typeface="Cambria Math"/>
                            </a:rPr>
                            <m:t>𝑜</m:t>
                          </m:r>
                        </m:e>
                        <m:sub>
                          <m:r>
                            <a:rPr lang="nl-BE" sz="2400" b="0" i="1" smtClean="0">
                              <a:latin typeface="Cambria Math"/>
                            </a:rPr>
                            <m:t>𝑏𝑏𝑜𝑥</m:t>
                          </m:r>
                        </m:sub>
                      </m:sSub>
                      <m:r>
                        <a:rPr lang="nl-BE" sz="2400" b="0" i="1" smtClean="0">
                          <a:latin typeface="Cambria Math"/>
                        </a:rPr>
                        <m:t>≤1)</m:t>
                      </m:r>
                    </m:oMath>
                  </m:oMathPara>
                </a14:m>
                <a:endParaRPr lang="nl-BE"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6781800" y="5182108"/>
                <a:ext cx="5410200" cy="1595565"/>
              </a:xfrm>
              <a:prstGeom prst="rect">
                <a:avLst/>
              </a:prstGeom>
              <a:blipFill rotWithShape="1">
                <a:blip r:embed="rId5"/>
                <a:stretch>
                  <a:fillRect b="-4198"/>
                </a:stretch>
              </a:blipFill>
            </p:spPr>
            <p:txBody>
              <a:bodyPr/>
              <a:lstStyle/>
              <a:p>
                <a:r>
                  <a:rPr lang="nl-BE">
                    <a:noFill/>
                  </a:rPr>
                  <a:t> </a:t>
                </a:r>
              </a:p>
            </p:txBody>
          </p:sp>
        </mc:Fallback>
      </mc:AlternateContent>
    </p:spTree>
    <p:extLst>
      <p:ext uri="{BB962C8B-B14F-4D97-AF65-F5344CB8AC3E}">
        <p14:creationId xmlns:p14="http://schemas.microsoft.com/office/powerpoint/2010/main" val="1534639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Lane detection – Contour noise suppression</a:t>
            </a:r>
            <a:endParaRPr lang="nl-BE" dirty="0"/>
          </a:p>
        </p:txBody>
      </p:sp>
      <p:sp>
        <p:nvSpPr>
          <p:cNvPr id="3" name="Content Placeholder 2"/>
          <p:cNvSpPr>
            <a:spLocks noGrp="1"/>
          </p:cNvSpPr>
          <p:nvPr>
            <p:ph idx="1"/>
          </p:nvPr>
        </p:nvSpPr>
        <p:spPr>
          <a:xfrm>
            <a:off x="838200" y="1825625"/>
            <a:ext cx="5740825" cy="4351338"/>
          </a:xfrm>
        </p:spPr>
        <p:txBody>
          <a:bodyPr>
            <a:normAutofit/>
          </a:bodyPr>
          <a:lstStyle/>
          <a:p>
            <a:pPr marL="457200" lvl="1" indent="0">
              <a:buNone/>
            </a:pPr>
            <a:endParaRPr lang="nl-BE" dirty="0" smtClean="0"/>
          </a:p>
          <a:p>
            <a:pPr lvl="1"/>
            <a:endParaRPr lang="nl-BE" dirty="0" smtClean="0"/>
          </a:p>
        </p:txBody>
      </p:sp>
      <p:pic>
        <p:nvPicPr>
          <p:cNvPr id="6146" name="Picture 2" descr="https://www.sharelatex.com/project/57247b5ddf02360d1419462f/file/57266243fcbd34c6262af2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2" y="1499882"/>
            <a:ext cx="6448017" cy="362701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www.sharelatex.com/project/57247b5ddf02360d1419462f/file/57266257fcbd34c6262af2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005" y="2977661"/>
            <a:ext cx="6355426" cy="35749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4842" y="5183334"/>
            <a:ext cx="3420932" cy="369332"/>
          </a:xfrm>
          <a:prstGeom prst="rect">
            <a:avLst/>
          </a:prstGeom>
          <a:noFill/>
        </p:spPr>
        <p:txBody>
          <a:bodyPr wrap="square" rtlCol="0">
            <a:spAutoFit/>
          </a:bodyPr>
          <a:lstStyle/>
          <a:p>
            <a:r>
              <a:rPr lang="nl-BE" dirty="0" smtClean="0"/>
              <a:t>High Canny threshold</a:t>
            </a:r>
            <a:endParaRPr lang="nl-BE" dirty="0"/>
          </a:p>
        </p:txBody>
      </p:sp>
      <p:sp>
        <p:nvSpPr>
          <p:cNvPr id="8" name="TextBox 7"/>
          <p:cNvSpPr txBox="1"/>
          <p:nvPr/>
        </p:nvSpPr>
        <p:spPr>
          <a:xfrm>
            <a:off x="8583499" y="2606129"/>
            <a:ext cx="3420932" cy="369332"/>
          </a:xfrm>
          <a:prstGeom prst="rect">
            <a:avLst/>
          </a:prstGeom>
          <a:noFill/>
        </p:spPr>
        <p:txBody>
          <a:bodyPr wrap="square" rtlCol="0">
            <a:spAutoFit/>
          </a:bodyPr>
          <a:lstStyle/>
          <a:p>
            <a:pPr algn="r"/>
            <a:r>
              <a:rPr lang="nl-BE" dirty="0" smtClean="0"/>
              <a:t>Low Canny threshold</a:t>
            </a:r>
            <a:endParaRPr lang="nl-BE" dirty="0"/>
          </a:p>
        </p:txBody>
      </p:sp>
    </p:spTree>
    <p:extLst>
      <p:ext uri="{BB962C8B-B14F-4D97-AF65-F5344CB8AC3E}">
        <p14:creationId xmlns:p14="http://schemas.microsoft.com/office/powerpoint/2010/main" val="30531047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Lane detection – Hough assist</a:t>
            </a:r>
            <a:endParaRPr lang="nl-BE" dirty="0"/>
          </a:p>
        </p:txBody>
      </p:sp>
      <p:sp>
        <p:nvSpPr>
          <p:cNvPr id="3" name="Content Placeholder 2"/>
          <p:cNvSpPr>
            <a:spLocks noGrp="1"/>
          </p:cNvSpPr>
          <p:nvPr>
            <p:ph idx="1"/>
          </p:nvPr>
        </p:nvSpPr>
        <p:spPr>
          <a:xfrm>
            <a:off x="838200" y="1825625"/>
            <a:ext cx="5740825" cy="4351338"/>
          </a:xfrm>
        </p:spPr>
        <p:txBody>
          <a:bodyPr>
            <a:normAutofit/>
          </a:bodyPr>
          <a:lstStyle/>
          <a:p>
            <a:r>
              <a:rPr lang="nl-BE" dirty="0" smtClean="0"/>
              <a:t>Problem: </a:t>
            </a:r>
          </a:p>
          <a:p>
            <a:pPr lvl="1"/>
            <a:r>
              <a:rPr lang="nl-BE" dirty="0" smtClean="0"/>
              <a:t>Lane marks are dotted lines </a:t>
            </a:r>
          </a:p>
          <a:p>
            <a:endParaRPr lang="nl-BE" dirty="0"/>
          </a:p>
          <a:p>
            <a:r>
              <a:rPr lang="nl-BE" dirty="0" smtClean="0"/>
              <a:t>Solution:</a:t>
            </a:r>
          </a:p>
          <a:p>
            <a:pPr lvl="1"/>
            <a:r>
              <a:rPr lang="nl-BE" dirty="0" smtClean="0"/>
              <a:t>Hough lines to brige gaps</a:t>
            </a:r>
            <a:endParaRPr lang="nl-BE" dirty="0"/>
          </a:p>
          <a:p>
            <a:pPr marL="457200" lvl="1" indent="0">
              <a:buNone/>
            </a:pPr>
            <a:endParaRPr lang="nl-BE" dirty="0" smtClean="0"/>
          </a:p>
          <a:p>
            <a:pPr lvl="1"/>
            <a:endParaRPr lang="nl-BE" dirty="0" smtClean="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5877" y="484095"/>
            <a:ext cx="4150062" cy="2334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0021"/>
          <a:stretch/>
        </p:blipFill>
        <p:spPr bwMode="auto">
          <a:xfrm>
            <a:off x="6876706" y="2947594"/>
            <a:ext cx="5229233" cy="176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686"/>
          <a:stretch/>
        </p:blipFill>
        <p:spPr bwMode="auto">
          <a:xfrm>
            <a:off x="6876706" y="4857993"/>
            <a:ext cx="5229233" cy="177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6200000">
            <a:off x="5917490" y="3752632"/>
            <a:ext cx="1549101" cy="369332"/>
          </a:xfrm>
          <a:prstGeom prst="rect">
            <a:avLst/>
          </a:prstGeom>
          <a:noFill/>
        </p:spPr>
        <p:txBody>
          <a:bodyPr wrap="square" rtlCol="0">
            <a:spAutoFit/>
          </a:bodyPr>
          <a:lstStyle/>
          <a:p>
            <a:r>
              <a:rPr lang="nl-BE" dirty="0" smtClean="0"/>
              <a:t>Without</a:t>
            </a:r>
            <a:endParaRPr lang="nl-BE" dirty="0"/>
          </a:p>
        </p:txBody>
      </p:sp>
      <p:sp>
        <p:nvSpPr>
          <p:cNvPr id="9" name="TextBox 8"/>
          <p:cNvSpPr txBox="1"/>
          <p:nvPr/>
        </p:nvSpPr>
        <p:spPr>
          <a:xfrm rot="16200000">
            <a:off x="5917490" y="5672870"/>
            <a:ext cx="1549101" cy="369332"/>
          </a:xfrm>
          <a:prstGeom prst="rect">
            <a:avLst/>
          </a:prstGeom>
          <a:noFill/>
        </p:spPr>
        <p:txBody>
          <a:bodyPr wrap="square" rtlCol="0">
            <a:spAutoFit/>
          </a:bodyPr>
          <a:lstStyle/>
          <a:p>
            <a:r>
              <a:rPr lang="nl-BE" dirty="0" smtClean="0"/>
              <a:t>With</a:t>
            </a:r>
            <a:endParaRPr lang="nl-BE" dirty="0"/>
          </a:p>
        </p:txBody>
      </p:sp>
    </p:spTree>
    <p:extLst>
      <p:ext uri="{BB962C8B-B14F-4D97-AF65-F5344CB8AC3E}">
        <p14:creationId xmlns:p14="http://schemas.microsoft.com/office/powerpoint/2010/main" val="1119897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Lane detection</a:t>
            </a:r>
            <a:endParaRPr lang="nl-BE" dirty="0"/>
          </a:p>
        </p:txBody>
      </p:sp>
      <p:pic>
        <p:nvPicPr>
          <p:cNvPr id="8194" name="Picture 2" descr="D:\set1la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30" y="2071991"/>
            <a:ext cx="5832233" cy="328063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set4la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130" y="2071992"/>
            <a:ext cx="5832233" cy="328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0145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imagebank.osa.org/getImage.xqy?img=QC5mdWxsLG9lLTIzLTMtMjIyMC1nMDA1&amp;article=oe-23-3-2220-g0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774" y="3647362"/>
            <a:ext cx="3695077" cy="25958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Lane detection - Shadows</a:t>
            </a:r>
            <a:endParaRPr lang="nl-BE" dirty="0"/>
          </a:p>
        </p:txBody>
      </p:sp>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1038" y="312614"/>
            <a:ext cx="3500814" cy="260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9046" y="4166173"/>
            <a:ext cx="4056154" cy="252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838200" y="1825625"/>
            <a:ext cx="57408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smtClean="0"/>
              <a:t>Problem: </a:t>
            </a:r>
          </a:p>
          <a:p>
            <a:pPr lvl="1"/>
            <a:r>
              <a:rPr lang="nl-BE" dirty="0" smtClean="0"/>
              <a:t>Shadows are well defined edges</a:t>
            </a:r>
          </a:p>
          <a:p>
            <a:endParaRPr lang="nl-BE" dirty="0" smtClean="0"/>
          </a:p>
          <a:p>
            <a:r>
              <a:rPr lang="nl-BE" dirty="0" smtClean="0"/>
              <a:t>Solution:</a:t>
            </a:r>
          </a:p>
          <a:p>
            <a:pPr lvl="1"/>
            <a:r>
              <a:rPr lang="nl-BE" dirty="0" smtClean="0"/>
              <a:t>Apply shadow removal</a:t>
            </a:r>
          </a:p>
          <a:p>
            <a:pPr marL="457200" lvl="1" indent="0">
              <a:buFont typeface="Arial" panose="020B0604020202020204" pitchFamily="34" charset="0"/>
              <a:buNone/>
            </a:pPr>
            <a:endParaRPr lang="nl-BE" dirty="0" smtClean="0"/>
          </a:p>
          <a:p>
            <a:pPr lvl="1"/>
            <a:endParaRPr lang="nl-BE" dirty="0" smtClean="0"/>
          </a:p>
        </p:txBody>
      </p:sp>
    </p:spTree>
    <p:extLst>
      <p:ext uri="{BB962C8B-B14F-4D97-AF65-F5344CB8AC3E}">
        <p14:creationId xmlns:p14="http://schemas.microsoft.com/office/powerpoint/2010/main" val="10115903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detection</a:t>
            </a:r>
            <a:endParaRPr lang="nl-BE" dirty="0"/>
          </a:p>
        </p:txBody>
      </p:sp>
      <p:sp>
        <p:nvSpPr>
          <p:cNvPr id="3" name="Content Placeholder 2"/>
          <p:cNvSpPr>
            <a:spLocks noGrp="1"/>
          </p:cNvSpPr>
          <p:nvPr>
            <p:ph idx="1"/>
          </p:nvPr>
        </p:nvSpPr>
        <p:spPr>
          <a:xfrm>
            <a:off x="838200" y="1825625"/>
            <a:ext cx="9384323" cy="4351338"/>
          </a:xfrm>
        </p:spPr>
        <p:txBody>
          <a:bodyPr>
            <a:normAutofit/>
          </a:bodyPr>
          <a:lstStyle/>
          <a:p>
            <a:r>
              <a:rPr lang="nl-BE" dirty="0" smtClean="0"/>
              <a:t>Texture is similar for road</a:t>
            </a:r>
          </a:p>
          <a:p>
            <a:r>
              <a:rPr lang="nl-BE" dirty="0" smtClean="0"/>
              <a:t>Local binary patterns</a:t>
            </a:r>
          </a:p>
          <a:p>
            <a:r>
              <a:rPr lang="nl-BE" dirty="0" smtClean="0"/>
              <a:t>Create patches</a:t>
            </a:r>
          </a:p>
          <a:p>
            <a:r>
              <a:rPr lang="nl-BE" dirty="0" smtClean="0"/>
              <a:t>Compare histograms</a:t>
            </a:r>
          </a:p>
          <a:p>
            <a:endParaRPr lang="nl-BE" dirty="0" smtClean="0"/>
          </a:p>
          <a:p>
            <a:pPr lvl="1"/>
            <a:endParaRPr lang="nl-BE"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457" y="3304502"/>
            <a:ext cx="6205966" cy="3490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989" y="4432932"/>
            <a:ext cx="1973805" cy="19738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8240357" y="6123005"/>
            <a:ext cx="129092" cy="1290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7" name="Straight Arrow Connector 6"/>
          <p:cNvCxnSpPr>
            <a:stCxn id="5" idx="1"/>
            <a:endCxn id="3075" idx="3"/>
          </p:cNvCxnSpPr>
          <p:nvPr/>
        </p:nvCxnSpPr>
        <p:spPr>
          <a:xfrm flipH="1" flipV="1">
            <a:off x="5125794" y="5419835"/>
            <a:ext cx="3114563" cy="7677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7695" y="925939"/>
            <a:ext cx="1973805" cy="19738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8521849" y="5148653"/>
            <a:ext cx="129092" cy="12909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3" name="Straight Arrow Connector 12"/>
          <p:cNvCxnSpPr>
            <a:stCxn id="12" idx="0"/>
            <a:endCxn id="3076" idx="2"/>
          </p:cNvCxnSpPr>
          <p:nvPr/>
        </p:nvCxnSpPr>
        <p:spPr>
          <a:xfrm flipV="1">
            <a:off x="8586395" y="2899744"/>
            <a:ext cx="858203" cy="224890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735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detection</a:t>
            </a:r>
            <a:endParaRPr lang="nl-BE" dirty="0"/>
          </a:p>
        </p:txBody>
      </p:sp>
      <p:sp>
        <p:nvSpPr>
          <p:cNvPr id="3" name="Content Placeholder 2"/>
          <p:cNvSpPr>
            <a:spLocks noGrp="1"/>
          </p:cNvSpPr>
          <p:nvPr>
            <p:ph idx="1"/>
          </p:nvPr>
        </p:nvSpPr>
        <p:spPr>
          <a:xfrm>
            <a:off x="838200" y="1825625"/>
            <a:ext cx="5740825" cy="4351338"/>
          </a:xfrm>
        </p:spPr>
        <p:txBody>
          <a:bodyPr>
            <a:normAutofit/>
          </a:bodyPr>
          <a:lstStyle/>
          <a:p>
            <a:pPr marL="514350" indent="-514350">
              <a:buFont typeface="+mj-lt"/>
              <a:buAutoNum type="arabicPeriod"/>
            </a:pPr>
            <a:r>
              <a:rPr lang="nl-BE" dirty="0" smtClean="0"/>
              <a:t>LPB codes</a:t>
            </a:r>
          </a:p>
          <a:p>
            <a:pPr marL="514350" indent="-514350">
              <a:buFont typeface="+mj-lt"/>
              <a:buAutoNum type="arabicPeriod"/>
            </a:pPr>
            <a:endParaRPr lang="nl-BE" dirty="0" smtClean="0"/>
          </a:p>
          <a:p>
            <a:pPr marL="514350" indent="-514350">
              <a:buFont typeface="+mj-lt"/>
              <a:buAutoNum type="arabicPeriod"/>
            </a:pPr>
            <a:r>
              <a:rPr lang="nl-BE" dirty="0" smtClean="0"/>
              <a:t>Divide image into patches</a:t>
            </a:r>
          </a:p>
          <a:p>
            <a:pPr marL="514350" indent="-514350">
              <a:buFont typeface="+mj-lt"/>
              <a:buAutoNum type="arabicPeriod"/>
            </a:pPr>
            <a:endParaRPr lang="nl-BE" dirty="0" smtClean="0"/>
          </a:p>
          <a:p>
            <a:pPr marL="514350" indent="-514350">
              <a:buFont typeface="+mj-lt"/>
              <a:buAutoNum type="arabicPeriod"/>
            </a:pPr>
            <a:r>
              <a:rPr lang="nl-BE" dirty="0" smtClean="0"/>
              <a:t>Compare histograms with bottom area</a:t>
            </a:r>
          </a:p>
          <a:p>
            <a:pPr marL="457200" lvl="1" indent="0">
              <a:buNone/>
            </a:pPr>
            <a:endParaRPr lang="nl-BE" dirty="0" smtClean="0"/>
          </a:p>
          <a:p>
            <a:pPr lvl="1"/>
            <a:endParaRPr lang="nl-BE" dirty="0" smtClean="0"/>
          </a:p>
        </p:txBody>
      </p:sp>
      <p:pic>
        <p:nvPicPr>
          <p:cNvPr id="9218" name="Picture 2" descr="D:\lb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055" y="312615"/>
            <a:ext cx="5529819" cy="3110523"/>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D:\lbp_withmas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055" y="3498362"/>
            <a:ext cx="5529820" cy="311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27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detection from a simple 2D Camera</a:t>
            </a:r>
            <a:endParaRPr lang="nl-BE"/>
          </a:p>
        </p:txBody>
      </p:sp>
      <p:sp>
        <p:nvSpPr>
          <p:cNvPr id="3" name="Content Placeholder 2"/>
          <p:cNvSpPr>
            <a:spLocks noGrp="1"/>
          </p:cNvSpPr>
          <p:nvPr>
            <p:ph idx="1"/>
          </p:nvPr>
        </p:nvSpPr>
        <p:spPr>
          <a:xfrm>
            <a:off x="838200" y="1800911"/>
            <a:ext cx="10515600" cy="4351338"/>
          </a:xfrm>
        </p:spPr>
        <p:txBody>
          <a:bodyPr>
            <a:normAutofit lnSpcReduction="10000"/>
          </a:bodyPr>
          <a:lstStyle/>
          <a:p>
            <a:r>
              <a:rPr lang="nl-BE" dirty="0" smtClean="0"/>
              <a:t>Project plan</a:t>
            </a:r>
          </a:p>
          <a:p>
            <a:r>
              <a:rPr lang="nl-BE" dirty="0" smtClean="0"/>
              <a:t>Solution - </a:t>
            </a:r>
            <a:r>
              <a:rPr lang="nl-BE" dirty="0" err="1" smtClean="0"/>
              <a:t>classifier</a:t>
            </a:r>
            <a:endParaRPr lang="nl-BE" dirty="0" smtClean="0"/>
          </a:p>
          <a:p>
            <a:pPr lvl="1"/>
            <a:r>
              <a:rPr lang="nl-BE" dirty="0" smtClean="0"/>
              <a:t>Model 1 – Support Vector Machines</a:t>
            </a:r>
          </a:p>
          <a:p>
            <a:pPr lvl="1"/>
            <a:r>
              <a:rPr lang="nl-BE" dirty="0" smtClean="0"/>
              <a:t>Model 2 – Lane </a:t>
            </a:r>
            <a:r>
              <a:rPr lang="nl-BE" dirty="0" err="1" smtClean="0"/>
              <a:t>detection</a:t>
            </a:r>
            <a:r>
              <a:rPr lang="nl-BE" dirty="0" smtClean="0"/>
              <a:t>, </a:t>
            </a:r>
            <a:r>
              <a:rPr lang="nl-BE" dirty="0" err="1" smtClean="0"/>
              <a:t>texture</a:t>
            </a:r>
            <a:r>
              <a:rPr lang="nl-BE" dirty="0" smtClean="0"/>
              <a:t> </a:t>
            </a:r>
            <a:r>
              <a:rPr lang="nl-BE" dirty="0" err="1" smtClean="0"/>
              <a:t>and</a:t>
            </a:r>
            <a:r>
              <a:rPr lang="nl-BE" dirty="0" smtClean="0"/>
              <a:t> clustering </a:t>
            </a:r>
            <a:r>
              <a:rPr lang="nl-BE" dirty="0" err="1" smtClean="0"/>
              <a:t>classifier</a:t>
            </a:r>
            <a:endParaRPr lang="nl-BE" dirty="0" smtClean="0"/>
          </a:p>
          <a:p>
            <a:pPr lvl="1"/>
            <a:r>
              <a:rPr lang="nl-BE" dirty="0" smtClean="0"/>
              <a:t>Model </a:t>
            </a:r>
            <a:r>
              <a:rPr lang="nl-BE" dirty="0" err="1" smtClean="0"/>
              <a:t>comparison</a:t>
            </a:r>
            <a:endParaRPr lang="nl-BE" dirty="0" smtClean="0"/>
          </a:p>
          <a:p>
            <a:pPr marL="228600" lvl="1">
              <a:spcBef>
                <a:spcPts val="1000"/>
              </a:spcBef>
            </a:pPr>
            <a:r>
              <a:rPr lang="nl-BE" sz="2800" dirty="0"/>
              <a:t>Lane </a:t>
            </a:r>
            <a:r>
              <a:rPr lang="nl-BE" sz="2800" dirty="0" err="1"/>
              <a:t>detection</a:t>
            </a:r>
            <a:r>
              <a:rPr lang="nl-BE" sz="2800" dirty="0"/>
              <a:t>, </a:t>
            </a:r>
            <a:r>
              <a:rPr lang="nl-BE" sz="2800" dirty="0" err="1"/>
              <a:t>texture</a:t>
            </a:r>
            <a:r>
              <a:rPr lang="nl-BE" sz="2800" dirty="0"/>
              <a:t> </a:t>
            </a:r>
            <a:r>
              <a:rPr lang="nl-BE" sz="2800" dirty="0" err="1"/>
              <a:t>and</a:t>
            </a:r>
            <a:r>
              <a:rPr lang="nl-BE" sz="2800" dirty="0"/>
              <a:t> clustering </a:t>
            </a:r>
            <a:r>
              <a:rPr lang="nl-BE" sz="2800" dirty="0" err="1"/>
              <a:t>classifier</a:t>
            </a:r>
            <a:r>
              <a:rPr lang="nl-BE" sz="2800" dirty="0"/>
              <a:t> model</a:t>
            </a:r>
          </a:p>
          <a:p>
            <a:pPr lvl="1"/>
            <a:r>
              <a:rPr lang="nl-BE" dirty="0" smtClean="0"/>
              <a:t>Lane </a:t>
            </a:r>
            <a:r>
              <a:rPr lang="nl-BE" dirty="0" err="1" smtClean="0"/>
              <a:t>detection</a:t>
            </a:r>
            <a:endParaRPr lang="nl-BE" dirty="0" smtClean="0"/>
          </a:p>
          <a:p>
            <a:pPr lvl="1"/>
            <a:r>
              <a:rPr lang="nl-BE" dirty="0" err="1" smtClean="0"/>
              <a:t>Texture</a:t>
            </a:r>
            <a:r>
              <a:rPr lang="nl-BE" dirty="0" smtClean="0"/>
              <a:t> </a:t>
            </a:r>
            <a:r>
              <a:rPr lang="nl-BE" dirty="0" err="1" smtClean="0"/>
              <a:t>classifier</a:t>
            </a:r>
            <a:endParaRPr lang="nl-BE" dirty="0" smtClean="0"/>
          </a:p>
          <a:p>
            <a:pPr lvl="1"/>
            <a:r>
              <a:rPr lang="nl-BE" dirty="0" smtClean="0"/>
              <a:t>Clustering </a:t>
            </a:r>
          </a:p>
          <a:p>
            <a:pPr lvl="1"/>
            <a:r>
              <a:rPr lang="nl-BE" dirty="0" smtClean="0"/>
              <a:t>Model</a:t>
            </a:r>
          </a:p>
          <a:p>
            <a:pPr lvl="1"/>
            <a:r>
              <a:rPr lang="nl-BE" dirty="0" err="1" smtClean="0"/>
              <a:t>Results</a:t>
            </a:r>
            <a:endParaRPr lang="nl-BE" dirty="0"/>
          </a:p>
        </p:txBody>
      </p:sp>
    </p:spTree>
    <p:extLst>
      <p:ext uri="{BB962C8B-B14F-4D97-AF65-F5344CB8AC3E}">
        <p14:creationId xmlns:p14="http://schemas.microsoft.com/office/powerpoint/2010/main" val="1249836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detection</a:t>
            </a:r>
            <a:endParaRPr lang="nl-BE" dirty="0"/>
          </a:p>
        </p:txBody>
      </p:sp>
      <p:sp>
        <p:nvSpPr>
          <p:cNvPr id="3" name="Content Placeholder 2"/>
          <p:cNvSpPr>
            <a:spLocks noGrp="1"/>
          </p:cNvSpPr>
          <p:nvPr>
            <p:ph idx="1"/>
          </p:nvPr>
        </p:nvSpPr>
        <p:spPr>
          <a:xfrm>
            <a:off x="838200" y="1825625"/>
            <a:ext cx="10361246" cy="4351338"/>
          </a:xfrm>
        </p:spPr>
        <p:txBody>
          <a:bodyPr>
            <a:normAutofit/>
          </a:bodyPr>
          <a:lstStyle/>
          <a:p>
            <a:r>
              <a:rPr lang="nl-BE" dirty="0" smtClean="0"/>
              <a:t>Road has low saturation and lightness</a:t>
            </a:r>
          </a:p>
          <a:p>
            <a:endParaRPr lang="nl-BE" dirty="0" smtClean="0"/>
          </a:p>
          <a:p>
            <a:r>
              <a:rPr lang="nl-BE" dirty="0" smtClean="0"/>
              <a:t>Group similar pixels together</a:t>
            </a:r>
          </a:p>
          <a:p>
            <a:pPr marL="0" indent="0">
              <a:buNone/>
            </a:pPr>
            <a:endParaRPr lang="nl-BE" dirty="0" smtClean="0"/>
          </a:p>
          <a:p>
            <a:pPr marL="0" indent="0">
              <a:buNone/>
            </a:pPr>
            <a:r>
              <a:rPr lang="nl-BE" dirty="0" smtClean="0">
                <a:sym typeface="Symbol"/>
              </a:rPr>
              <a:t> Clustering</a:t>
            </a:r>
            <a:endParaRPr lang="nl-BE" dirty="0" smtClean="0"/>
          </a:p>
          <a:p>
            <a:endParaRPr lang="nl-BE" dirty="0" smtClean="0"/>
          </a:p>
        </p:txBody>
      </p:sp>
    </p:spTree>
    <p:extLst>
      <p:ext uri="{BB962C8B-B14F-4D97-AF65-F5344CB8AC3E}">
        <p14:creationId xmlns:p14="http://schemas.microsoft.com/office/powerpoint/2010/main" val="370423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detection</a:t>
            </a:r>
            <a:endParaRPr lang="nl-BE" dirty="0"/>
          </a:p>
        </p:txBody>
      </p:sp>
      <p:sp>
        <p:nvSpPr>
          <p:cNvPr id="3" name="Content Placeholder 2"/>
          <p:cNvSpPr>
            <a:spLocks noGrp="1"/>
          </p:cNvSpPr>
          <p:nvPr>
            <p:ph idx="1"/>
          </p:nvPr>
        </p:nvSpPr>
        <p:spPr>
          <a:xfrm>
            <a:off x="838200" y="1825625"/>
            <a:ext cx="5740825" cy="4719760"/>
          </a:xfrm>
        </p:spPr>
        <p:txBody>
          <a:bodyPr>
            <a:normAutofit/>
          </a:bodyPr>
          <a:lstStyle/>
          <a:p>
            <a:pPr marL="514350" indent="-514350">
              <a:buFont typeface="+mj-lt"/>
              <a:buAutoNum type="arabicPeriod"/>
            </a:pPr>
            <a:r>
              <a:rPr lang="nl-BE" dirty="0" smtClean="0"/>
              <a:t>K-means</a:t>
            </a:r>
          </a:p>
          <a:p>
            <a:pPr marL="514350" indent="-514350">
              <a:buFont typeface="+mj-lt"/>
              <a:buAutoNum type="arabicPeriod"/>
            </a:pPr>
            <a:endParaRPr lang="nl-BE" dirty="0" smtClean="0"/>
          </a:p>
          <a:p>
            <a:pPr marL="514350" indent="-514350">
              <a:buFont typeface="+mj-lt"/>
              <a:buAutoNum type="arabicPeriod"/>
            </a:pPr>
            <a:r>
              <a:rPr lang="nl-BE" dirty="0" smtClean="0"/>
              <a:t>Optimize with mean shift</a:t>
            </a:r>
          </a:p>
          <a:p>
            <a:pPr marL="514350" indent="-514350">
              <a:buFont typeface="+mj-lt"/>
              <a:buAutoNum type="arabicPeriod"/>
            </a:pPr>
            <a:endParaRPr lang="nl-BE" dirty="0" smtClean="0"/>
          </a:p>
          <a:p>
            <a:pPr marL="514350" indent="-514350">
              <a:buFont typeface="+mj-lt"/>
              <a:buAutoNum type="arabicPeriod"/>
            </a:pPr>
            <a:r>
              <a:rPr lang="nl-BE" dirty="0" smtClean="0"/>
              <a:t>Repeat until stable</a:t>
            </a:r>
          </a:p>
          <a:p>
            <a:pPr marL="514350" indent="-514350">
              <a:buFont typeface="+mj-lt"/>
              <a:buAutoNum type="arabicPeriod"/>
            </a:pPr>
            <a:endParaRPr lang="nl-BE" dirty="0" smtClean="0"/>
          </a:p>
          <a:p>
            <a:pPr marL="514350" indent="-514350">
              <a:buFont typeface="+mj-lt"/>
              <a:buAutoNum type="arabicPeriod"/>
            </a:pPr>
            <a:r>
              <a:rPr lang="nl-BE" dirty="0" smtClean="0"/>
              <a:t>Take top 3 clusters at bottom</a:t>
            </a:r>
          </a:p>
          <a:p>
            <a:pPr marL="514350" indent="-514350">
              <a:buFont typeface="+mj-lt"/>
              <a:buAutoNum type="arabicPeriod"/>
            </a:pPr>
            <a:endParaRPr lang="nl-BE" dirty="0" smtClean="0"/>
          </a:p>
          <a:p>
            <a:pPr marL="514350" indent="-514350">
              <a:buFont typeface="+mj-lt"/>
              <a:buAutoNum type="arabicPeriod"/>
            </a:pPr>
            <a:r>
              <a:rPr lang="nl-BE" dirty="0" smtClean="0"/>
              <a:t>Pixels from those clusters = road</a:t>
            </a:r>
          </a:p>
          <a:p>
            <a:pPr marL="457200" lvl="1" indent="0">
              <a:buNone/>
            </a:pPr>
            <a:endParaRPr lang="nl-BE" dirty="0" smtClean="0"/>
          </a:p>
          <a:p>
            <a:pPr lvl="1"/>
            <a:endParaRPr lang="nl-BE" dirty="0" smtClean="0"/>
          </a:p>
        </p:txBody>
      </p:sp>
      <p:pic>
        <p:nvPicPr>
          <p:cNvPr id="10242" name="Picture 2" descr="D:\Dwight Documenten\Images\Screenshots\060516165803.png"/>
          <p:cNvPicPr>
            <a:picLocks noChangeAspect="1" noChangeArrowheads="1"/>
          </p:cNvPicPr>
          <p:nvPr/>
        </p:nvPicPr>
        <p:blipFill rotWithShape="1">
          <a:blip r:embed="rId3">
            <a:extLst>
              <a:ext uri="{28A0092B-C50C-407E-A947-70E740481C1C}">
                <a14:useLocalDpi xmlns:a14="http://schemas.microsoft.com/office/drawing/2010/main" val="0"/>
              </a:ext>
            </a:extLst>
          </a:blip>
          <a:srcRect l="20074" t="8205" r="1267" b="22507"/>
          <a:stretch/>
        </p:blipFill>
        <p:spPr bwMode="auto">
          <a:xfrm>
            <a:off x="6547002" y="390769"/>
            <a:ext cx="5431926" cy="2935654"/>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D:\set2cluster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002" y="3489927"/>
            <a:ext cx="5431926" cy="305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958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Combining masks</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618681" cy="4351338"/>
              </a:xfrm>
            </p:spPr>
            <p:txBody>
              <a:bodyPr/>
              <a:lstStyle/>
              <a:p>
                <a:r>
                  <a:rPr lang="nl-BE" dirty="0" smtClean="0"/>
                  <a:t>Lane detector is strongest</a:t>
                </a:r>
              </a:p>
              <a:p>
                <a:endParaRPr lang="nl-BE" dirty="0" smtClean="0"/>
              </a:p>
              <a:p>
                <a:r>
                  <a:rPr lang="nl-BE" dirty="0" smtClean="0"/>
                  <a:t>Texture and clustering detection help remove obstacles</a:t>
                </a:r>
              </a:p>
              <a:p>
                <a:endParaRPr lang="nl-BE" dirty="0"/>
              </a:p>
              <a:p>
                <a:r>
                  <a:rPr lang="nl-BE" dirty="0" smtClean="0"/>
                  <a:t>Combine using</a:t>
                </a:r>
              </a:p>
              <a:p>
                <a:pPr marL="0" indent="0">
                  <a:buNone/>
                </a:pPr>
                <a14:m>
                  <m:oMathPara xmlns:m="http://schemas.openxmlformats.org/officeDocument/2006/math">
                    <m:oMathParaPr>
                      <m:jc m:val="centerGroup"/>
                    </m:oMathParaPr>
                    <m:oMath xmlns:m="http://schemas.openxmlformats.org/officeDocument/2006/math">
                      <m:sSub>
                        <m:sSubPr>
                          <m:ctrlPr>
                            <a:rPr lang="nl-BE" b="0" i="1" smtClean="0">
                              <a:latin typeface="Cambria Math" panose="02040503050406030204" pitchFamily="18" charset="0"/>
                            </a:rPr>
                          </m:ctrlPr>
                        </m:sSubPr>
                        <m:e>
                          <m:r>
                            <a:rPr lang="nl-BE" b="0" i="1" smtClean="0">
                              <a:latin typeface="Cambria Math"/>
                            </a:rPr>
                            <m:t>𝑚</m:t>
                          </m:r>
                        </m:e>
                        <m:sub>
                          <m:r>
                            <a:rPr lang="nl-BE" b="0" i="1" smtClean="0">
                              <a:latin typeface="Cambria Math"/>
                            </a:rPr>
                            <m:t>𝐿</m:t>
                          </m:r>
                        </m:sub>
                      </m:sSub>
                      <m:r>
                        <a:rPr lang="nl-BE" b="0" i="1" smtClean="0">
                          <a:latin typeface="Cambria Math"/>
                        </a:rPr>
                        <m:t> &amp; </m:t>
                      </m:r>
                      <m:d>
                        <m:dPr>
                          <m:endChr m:val="|"/>
                          <m:ctrlPr>
                            <a:rPr lang="nl-BE" b="0" i="1" smtClean="0">
                              <a:latin typeface="Cambria Math" panose="02040503050406030204" pitchFamily="18" charset="0"/>
                            </a:rPr>
                          </m:ctrlPr>
                        </m:dPr>
                        <m:e>
                          <m:sSub>
                            <m:sSubPr>
                              <m:ctrlPr>
                                <a:rPr lang="nl-BE" b="0" i="1" smtClean="0">
                                  <a:latin typeface="Cambria Math" panose="02040503050406030204" pitchFamily="18" charset="0"/>
                                </a:rPr>
                              </m:ctrlPr>
                            </m:sSubPr>
                            <m:e>
                              <m:r>
                                <a:rPr lang="nl-BE" b="0" i="1" smtClean="0">
                                  <a:latin typeface="Cambria Math"/>
                                </a:rPr>
                                <m:t>𝑚</m:t>
                              </m:r>
                            </m:e>
                            <m:sub>
                              <m:r>
                                <a:rPr lang="nl-BE" b="0" i="1" smtClean="0">
                                  <a:latin typeface="Cambria Math"/>
                                </a:rPr>
                                <m:t>𝑇</m:t>
                              </m:r>
                            </m:sub>
                          </m:sSub>
                          <m:r>
                            <a:rPr lang="nl-BE" b="0" i="1" smtClean="0">
                              <a:latin typeface="Cambria Math"/>
                            </a:rPr>
                            <m:t> </m:t>
                          </m:r>
                        </m:e>
                      </m:d>
                      <m:r>
                        <a:rPr lang="nl-BE" b="0" i="1" smtClean="0">
                          <a:latin typeface="Cambria Math"/>
                        </a:rPr>
                        <m:t> </m:t>
                      </m:r>
                      <m:sSub>
                        <m:sSubPr>
                          <m:ctrlPr>
                            <a:rPr lang="nl-BE" b="0" i="1" smtClean="0">
                              <a:latin typeface="Cambria Math" panose="02040503050406030204" pitchFamily="18" charset="0"/>
                            </a:rPr>
                          </m:ctrlPr>
                        </m:sSubPr>
                        <m:e>
                          <m:r>
                            <a:rPr lang="nl-BE" b="0" i="1" smtClean="0">
                              <a:latin typeface="Cambria Math"/>
                            </a:rPr>
                            <m:t>𝑚</m:t>
                          </m:r>
                        </m:e>
                        <m:sub>
                          <m:r>
                            <a:rPr lang="nl-BE" b="0" i="1" smtClean="0">
                              <a:latin typeface="Cambria Math"/>
                            </a:rPr>
                            <m:t>𝐶</m:t>
                          </m:r>
                        </m:sub>
                      </m:sSub>
                      <m:r>
                        <a:rPr lang="nl-BE" b="0" i="1" smtClean="0">
                          <a:latin typeface="Cambria Math"/>
                        </a:rPr>
                        <m:t>)</m:t>
                      </m:r>
                    </m:oMath>
                  </m:oMathPara>
                </a14:m>
                <a:endParaRPr lang="nl-BE" dirty="0" smtClean="0"/>
              </a:p>
              <a:p>
                <a:pPr lvl="1"/>
                <a:endParaRPr lang="nl-BE" dirty="0" smtClean="0"/>
              </a:p>
              <a:p>
                <a:pPr lvl="1"/>
                <a:endParaRPr lang="nl-BE" dirty="0" smtClean="0"/>
              </a:p>
              <a:p>
                <a:endParaRPr lang="nl-BE" dirty="0"/>
              </a:p>
              <a:p>
                <a:endParaRPr lang="nl-BE" dirty="0"/>
              </a:p>
              <a:p>
                <a:pPr marL="0" indent="0">
                  <a:buNone/>
                </a:pPr>
                <a:endParaRPr lang="nl-BE" dirty="0" smtClean="0"/>
              </a:p>
              <a:p>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618681" cy="4351338"/>
              </a:xfrm>
              <a:blipFill rotWithShape="1">
                <a:blip r:embed="rId3"/>
                <a:stretch>
                  <a:fillRect l="-1954" t="-2241"/>
                </a:stretch>
              </a:blipFill>
            </p:spPr>
            <p:txBody>
              <a:bodyPr/>
              <a:lstStyle/>
              <a:p>
                <a:r>
                  <a:rPr lang="nl-BE">
                    <a:noFill/>
                  </a:rPr>
                  <a:t> </a:t>
                </a:r>
              </a:p>
            </p:txBody>
          </p:sp>
        </mc:Fallback>
      </mc:AlternateContent>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3831" y="97735"/>
            <a:ext cx="5619076" cy="671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2297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C</a:t>
            </a:r>
            <a:r>
              <a:rPr lang="nl-BE" dirty="0" smtClean="0"/>
              <a:t>alculating maximum speed</a:t>
            </a:r>
            <a:endParaRPr lang="nl-BE"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5540520" cy="4351338"/>
              </a:xfrm>
            </p:spPr>
            <p:txBody>
              <a:bodyPr>
                <a:normAutofit/>
              </a:bodyPr>
              <a:lstStyle/>
              <a:p>
                <a:r>
                  <a:rPr lang="nl-BE" dirty="0" smtClean="0"/>
                  <a:t>Erode to provide safety margin</a:t>
                </a:r>
              </a:p>
              <a:p>
                <a:endParaRPr lang="nl-BE" dirty="0" smtClean="0"/>
              </a:p>
              <a:p>
                <a:r>
                  <a:rPr lang="nl-BE" dirty="0" smtClean="0"/>
                  <a:t>Combine mask with steering direction</a:t>
                </a:r>
              </a:p>
              <a:p>
                <a:endParaRPr lang="nl-BE" dirty="0"/>
              </a:p>
              <a:p>
                <a:r>
                  <a:rPr lang="nl-BE" dirty="0" smtClean="0"/>
                  <a:t>Determine max row</a:t>
                </a:r>
              </a:p>
              <a:p>
                <a:pPr marL="0" indent="0">
                  <a:buNone/>
                </a:pPr>
                <a:endParaRPr lang="nl-BE" dirty="0"/>
              </a:p>
              <a:p>
                <a:r>
                  <a:rPr lang="nl-BE" dirty="0" smtClean="0"/>
                  <a:t>Take lowest </a:t>
                </a:r>
                <a14:m>
                  <m:oMath xmlns:m="http://schemas.openxmlformats.org/officeDocument/2006/math">
                    <m:r>
                      <a:rPr lang="nl-BE" b="0" i="1" smtClean="0">
                        <a:latin typeface="Cambria Math"/>
                      </a:rPr>
                      <m:t>𝛼</m:t>
                    </m:r>
                  </m:oMath>
                </a14:m>
                <a:r>
                  <a:rPr lang="nl-BE" dirty="0" smtClean="0"/>
                  <a:t> value</a:t>
                </a:r>
                <a:endParaRPr lang="nl-B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5540520" cy="4351338"/>
              </a:xfrm>
              <a:blipFill rotWithShape="1">
                <a:blip r:embed="rId3"/>
                <a:stretch>
                  <a:fillRect l="-1982" t="-2241"/>
                </a:stretch>
              </a:blipFill>
            </p:spPr>
            <p:txBody>
              <a:bodyPr/>
              <a:lstStyle/>
              <a:p>
                <a:r>
                  <a:rPr lang="nl-BE">
                    <a:noFill/>
                  </a:rPr>
                  <a:t> </a:t>
                </a:r>
              </a:p>
            </p:txBody>
          </p:sp>
        </mc:Fallback>
      </mc:AlternateContent>
      <p:grpSp>
        <p:nvGrpSpPr>
          <p:cNvPr id="6" name="Group 5"/>
          <p:cNvGrpSpPr/>
          <p:nvPr/>
        </p:nvGrpSpPr>
        <p:grpSpPr>
          <a:xfrm>
            <a:off x="6378720" y="2076290"/>
            <a:ext cx="5613035" cy="2960017"/>
            <a:chOff x="6378720" y="1895715"/>
            <a:chExt cx="5613035" cy="2960017"/>
          </a:xfrm>
        </p:grpSpPr>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824" t="51922" r="37549" b="17490"/>
            <a:stretch/>
          </p:blipFill>
          <p:spPr bwMode="auto">
            <a:xfrm>
              <a:off x="6378720" y="1895715"/>
              <a:ext cx="5613035" cy="2960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8835795" y="2661173"/>
              <a:ext cx="0" cy="2366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327957" y="2661173"/>
              <a:ext cx="0" cy="2366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223057" y="2542839"/>
              <a:ext cx="0" cy="2366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884217" y="2628900"/>
              <a:ext cx="0" cy="2366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74417" y="2973593"/>
              <a:ext cx="0" cy="2366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881937" y="3674633"/>
              <a:ext cx="0" cy="2366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0501437" y="2973593"/>
              <a:ext cx="0" cy="2366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1408217" y="3556299"/>
              <a:ext cx="0" cy="2366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0670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nl-BE" dirty="0"/>
          </a:p>
        </p:txBody>
      </p:sp>
      <p:sp>
        <p:nvSpPr>
          <p:cNvPr id="3" name="Content Placeholder 2"/>
          <p:cNvSpPr>
            <a:spLocks noGrp="1"/>
          </p:cNvSpPr>
          <p:nvPr>
            <p:ph idx="1"/>
          </p:nvPr>
        </p:nvSpPr>
        <p:spPr/>
        <p:txBody>
          <a:bodyPr/>
          <a:lstStyle/>
          <a:p>
            <a:r>
              <a:rPr lang="nl-BE" dirty="0" smtClean="0"/>
              <a:t>Sets</a:t>
            </a:r>
          </a:p>
          <a:p>
            <a:pPr lvl="1"/>
            <a:r>
              <a:rPr lang="nl-BE" dirty="0" smtClean="0"/>
              <a:t>01: Single lane, roundabout, cross marks</a:t>
            </a:r>
          </a:p>
          <a:p>
            <a:pPr lvl="1"/>
            <a:endParaRPr lang="nl-BE" dirty="0" smtClean="0"/>
          </a:p>
          <a:p>
            <a:pPr lvl="1"/>
            <a:r>
              <a:rPr lang="nl-BE" dirty="0" smtClean="0"/>
              <a:t>02: 2-lane road, well defined road marks, wet road</a:t>
            </a:r>
          </a:p>
          <a:p>
            <a:pPr lvl="1"/>
            <a:endParaRPr lang="nl-BE" dirty="0" smtClean="0"/>
          </a:p>
          <a:p>
            <a:pPr lvl="1"/>
            <a:r>
              <a:rPr lang="nl-BE" dirty="0" smtClean="0"/>
              <a:t>03: Single lane, </a:t>
            </a:r>
            <a:r>
              <a:rPr lang="en-US" dirty="0" smtClean="0"/>
              <a:t>deteriorated</a:t>
            </a:r>
            <a:r>
              <a:rPr lang="nl-BE" dirty="0" smtClean="0"/>
              <a:t> asphalt road, parked cars as obstacles</a:t>
            </a:r>
          </a:p>
          <a:p>
            <a:pPr lvl="1"/>
            <a:endParaRPr lang="nl-BE" dirty="0" smtClean="0"/>
          </a:p>
          <a:p>
            <a:pPr lvl="1"/>
            <a:r>
              <a:rPr lang="nl-BE" dirty="0" smtClean="0"/>
              <a:t>04: Residential area with paved roads, town center with narrow streets</a:t>
            </a:r>
          </a:p>
        </p:txBody>
      </p:sp>
    </p:spTree>
    <p:extLst>
      <p:ext uri="{BB962C8B-B14F-4D97-AF65-F5344CB8AC3E}">
        <p14:creationId xmlns:p14="http://schemas.microsoft.com/office/powerpoint/2010/main" val="3975967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Sets – Input frames</a:t>
            </a:r>
            <a:endParaRPr lang="nl-BE" dirty="0"/>
          </a:p>
        </p:txBody>
      </p:sp>
      <p:sp>
        <p:nvSpPr>
          <p:cNvPr id="3" name="Content Placeholder 2"/>
          <p:cNvSpPr>
            <a:spLocks noGrp="1"/>
          </p:cNvSpPr>
          <p:nvPr>
            <p:ph idx="1"/>
          </p:nvPr>
        </p:nvSpPr>
        <p:spPr/>
        <p:txBody>
          <a:bodyPr/>
          <a:lstStyle/>
          <a:p>
            <a:pPr marL="457200" lvl="1" indent="0">
              <a:buNone/>
            </a:pPr>
            <a:endParaRPr lang="nl-BE" dirty="0"/>
          </a:p>
        </p:txBody>
      </p:sp>
      <p:pic>
        <p:nvPicPr>
          <p:cNvPr id="1027" name="Picture 3" descr="D:\set1inpu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557" y="1280307"/>
            <a:ext cx="4705267" cy="26467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set2inpu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8527" y="1260732"/>
            <a:ext cx="4774868" cy="268586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set3inpu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6557" y="4049485"/>
            <a:ext cx="4705267" cy="26467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set4inpu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8527" y="4049486"/>
            <a:ext cx="4774867" cy="26858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4396" y="2517289"/>
            <a:ext cx="688490" cy="584775"/>
          </a:xfrm>
          <a:prstGeom prst="rect">
            <a:avLst/>
          </a:prstGeom>
          <a:noFill/>
        </p:spPr>
        <p:txBody>
          <a:bodyPr wrap="square" rtlCol="0">
            <a:spAutoFit/>
          </a:bodyPr>
          <a:lstStyle/>
          <a:p>
            <a:r>
              <a:rPr lang="nl-BE" sz="3200" dirty="0" smtClean="0"/>
              <a:t>01</a:t>
            </a:r>
            <a:endParaRPr lang="nl-BE" sz="3200" dirty="0"/>
          </a:p>
        </p:txBody>
      </p:sp>
      <p:sp>
        <p:nvSpPr>
          <p:cNvPr id="13" name="TextBox 12"/>
          <p:cNvSpPr txBox="1"/>
          <p:nvPr/>
        </p:nvSpPr>
        <p:spPr>
          <a:xfrm>
            <a:off x="204396" y="4928795"/>
            <a:ext cx="688490" cy="584775"/>
          </a:xfrm>
          <a:prstGeom prst="rect">
            <a:avLst/>
          </a:prstGeom>
          <a:noFill/>
        </p:spPr>
        <p:txBody>
          <a:bodyPr wrap="square" rtlCol="0">
            <a:spAutoFit/>
          </a:bodyPr>
          <a:lstStyle/>
          <a:p>
            <a:r>
              <a:rPr lang="nl-BE" sz="3200" dirty="0" smtClean="0"/>
              <a:t>03</a:t>
            </a:r>
            <a:endParaRPr lang="nl-BE" sz="3200" dirty="0"/>
          </a:p>
        </p:txBody>
      </p:sp>
      <p:sp>
        <p:nvSpPr>
          <p:cNvPr id="14" name="TextBox 13"/>
          <p:cNvSpPr txBox="1"/>
          <p:nvPr/>
        </p:nvSpPr>
        <p:spPr>
          <a:xfrm>
            <a:off x="11006427" y="2517289"/>
            <a:ext cx="688490" cy="584775"/>
          </a:xfrm>
          <a:prstGeom prst="rect">
            <a:avLst/>
          </a:prstGeom>
          <a:noFill/>
        </p:spPr>
        <p:txBody>
          <a:bodyPr wrap="square" rtlCol="0">
            <a:spAutoFit/>
          </a:bodyPr>
          <a:lstStyle/>
          <a:p>
            <a:r>
              <a:rPr lang="nl-BE" sz="3200" dirty="0" smtClean="0"/>
              <a:t>02</a:t>
            </a:r>
            <a:endParaRPr lang="nl-BE" sz="3200" dirty="0"/>
          </a:p>
        </p:txBody>
      </p:sp>
      <p:sp>
        <p:nvSpPr>
          <p:cNvPr id="15" name="TextBox 14"/>
          <p:cNvSpPr txBox="1"/>
          <p:nvPr/>
        </p:nvSpPr>
        <p:spPr>
          <a:xfrm>
            <a:off x="11006427" y="4928795"/>
            <a:ext cx="688490" cy="584775"/>
          </a:xfrm>
          <a:prstGeom prst="rect">
            <a:avLst/>
          </a:prstGeom>
          <a:noFill/>
        </p:spPr>
        <p:txBody>
          <a:bodyPr wrap="square" rtlCol="0">
            <a:spAutoFit/>
          </a:bodyPr>
          <a:lstStyle/>
          <a:p>
            <a:r>
              <a:rPr lang="nl-BE" sz="3200" dirty="0" smtClean="0"/>
              <a:t>04</a:t>
            </a:r>
            <a:endParaRPr lang="nl-BE" sz="3200" dirty="0"/>
          </a:p>
        </p:txBody>
      </p:sp>
    </p:spTree>
    <p:extLst>
      <p:ext uri="{BB962C8B-B14F-4D97-AF65-F5344CB8AC3E}">
        <p14:creationId xmlns:p14="http://schemas.microsoft.com/office/powerpoint/2010/main" val="9742352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Sets – Lane detection</a:t>
            </a:r>
            <a:endParaRPr lang="nl-BE" dirty="0"/>
          </a:p>
        </p:txBody>
      </p:sp>
      <p:sp>
        <p:nvSpPr>
          <p:cNvPr id="3" name="Content Placeholder 2"/>
          <p:cNvSpPr>
            <a:spLocks noGrp="1"/>
          </p:cNvSpPr>
          <p:nvPr>
            <p:ph idx="1"/>
          </p:nvPr>
        </p:nvSpPr>
        <p:spPr/>
        <p:txBody>
          <a:bodyPr/>
          <a:lstStyle/>
          <a:p>
            <a:pPr marL="457200" lvl="1" indent="0">
              <a:buNone/>
            </a:pPr>
            <a:endParaRPr lang="nl-BE"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76557" y="1280307"/>
            <a:ext cx="4705267" cy="2646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188527" y="1260732"/>
            <a:ext cx="4774868" cy="2685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88530" y="4049486"/>
            <a:ext cx="4774865" cy="26858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557" y="4049486"/>
            <a:ext cx="4705267" cy="266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04396" y="2517289"/>
            <a:ext cx="688490" cy="584775"/>
          </a:xfrm>
          <a:prstGeom prst="rect">
            <a:avLst/>
          </a:prstGeom>
          <a:noFill/>
        </p:spPr>
        <p:txBody>
          <a:bodyPr wrap="square" rtlCol="0">
            <a:spAutoFit/>
          </a:bodyPr>
          <a:lstStyle/>
          <a:p>
            <a:r>
              <a:rPr lang="nl-BE" sz="3200" dirty="0" smtClean="0"/>
              <a:t>01</a:t>
            </a:r>
            <a:endParaRPr lang="nl-BE" sz="3200" dirty="0"/>
          </a:p>
        </p:txBody>
      </p:sp>
      <p:sp>
        <p:nvSpPr>
          <p:cNvPr id="9" name="TextBox 8"/>
          <p:cNvSpPr txBox="1"/>
          <p:nvPr/>
        </p:nvSpPr>
        <p:spPr>
          <a:xfrm>
            <a:off x="204396" y="4928795"/>
            <a:ext cx="688490" cy="584775"/>
          </a:xfrm>
          <a:prstGeom prst="rect">
            <a:avLst/>
          </a:prstGeom>
          <a:noFill/>
        </p:spPr>
        <p:txBody>
          <a:bodyPr wrap="square" rtlCol="0">
            <a:spAutoFit/>
          </a:bodyPr>
          <a:lstStyle/>
          <a:p>
            <a:r>
              <a:rPr lang="nl-BE" sz="3200" dirty="0" smtClean="0"/>
              <a:t>03</a:t>
            </a:r>
            <a:endParaRPr lang="nl-BE" sz="3200" dirty="0"/>
          </a:p>
        </p:txBody>
      </p:sp>
      <p:sp>
        <p:nvSpPr>
          <p:cNvPr id="10" name="TextBox 9"/>
          <p:cNvSpPr txBox="1"/>
          <p:nvPr/>
        </p:nvSpPr>
        <p:spPr>
          <a:xfrm>
            <a:off x="11006427" y="2517289"/>
            <a:ext cx="688490" cy="584775"/>
          </a:xfrm>
          <a:prstGeom prst="rect">
            <a:avLst/>
          </a:prstGeom>
          <a:noFill/>
        </p:spPr>
        <p:txBody>
          <a:bodyPr wrap="square" rtlCol="0">
            <a:spAutoFit/>
          </a:bodyPr>
          <a:lstStyle/>
          <a:p>
            <a:r>
              <a:rPr lang="nl-BE" sz="3200" dirty="0" smtClean="0"/>
              <a:t>02</a:t>
            </a:r>
            <a:endParaRPr lang="nl-BE" sz="3200" dirty="0"/>
          </a:p>
        </p:txBody>
      </p:sp>
      <p:sp>
        <p:nvSpPr>
          <p:cNvPr id="11" name="TextBox 10"/>
          <p:cNvSpPr txBox="1"/>
          <p:nvPr/>
        </p:nvSpPr>
        <p:spPr>
          <a:xfrm>
            <a:off x="11006427" y="4928795"/>
            <a:ext cx="688490" cy="584775"/>
          </a:xfrm>
          <a:prstGeom prst="rect">
            <a:avLst/>
          </a:prstGeom>
          <a:noFill/>
        </p:spPr>
        <p:txBody>
          <a:bodyPr wrap="square" rtlCol="0">
            <a:spAutoFit/>
          </a:bodyPr>
          <a:lstStyle/>
          <a:p>
            <a:r>
              <a:rPr lang="nl-BE" sz="3200" dirty="0" smtClean="0"/>
              <a:t>04</a:t>
            </a:r>
            <a:endParaRPr lang="nl-BE" sz="3200" dirty="0"/>
          </a:p>
        </p:txBody>
      </p:sp>
    </p:spTree>
    <p:extLst>
      <p:ext uri="{BB962C8B-B14F-4D97-AF65-F5344CB8AC3E}">
        <p14:creationId xmlns:p14="http://schemas.microsoft.com/office/powerpoint/2010/main" val="31075561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Sets – Texture detection</a:t>
            </a:r>
            <a:endParaRPr lang="nl-BE" dirty="0"/>
          </a:p>
        </p:txBody>
      </p:sp>
      <p:sp>
        <p:nvSpPr>
          <p:cNvPr id="3" name="Content Placeholder 2"/>
          <p:cNvSpPr>
            <a:spLocks noGrp="1"/>
          </p:cNvSpPr>
          <p:nvPr>
            <p:ph idx="1"/>
          </p:nvPr>
        </p:nvSpPr>
        <p:spPr/>
        <p:txBody>
          <a:bodyPr/>
          <a:lstStyle/>
          <a:p>
            <a:pPr marL="457200" lvl="1" indent="0">
              <a:buNone/>
            </a:pPr>
            <a:endParaRPr lang="nl-BE"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76558" y="1280307"/>
            <a:ext cx="4705265" cy="2646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188527" y="1260732"/>
            <a:ext cx="4774867" cy="268586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76558" y="4049485"/>
            <a:ext cx="4705265" cy="26467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188528" y="4049486"/>
            <a:ext cx="4774865" cy="26858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4396" y="2517289"/>
            <a:ext cx="688490" cy="584775"/>
          </a:xfrm>
          <a:prstGeom prst="rect">
            <a:avLst/>
          </a:prstGeom>
          <a:noFill/>
        </p:spPr>
        <p:txBody>
          <a:bodyPr wrap="square" rtlCol="0">
            <a:spAutoFit/>
          </a:bodyPr>
          <a:lstStyle/>
          <a:p>
            <a:r>
              <a:rPr lang="nl-BE" sz="3200" dirty="0" smtClean="0"/>
              <a:t>01</a:t>
            </a:r>
            <a:endParaRPr lang="nl-BE" sz="3200" dirty="0"/>
          </a:p>
        </p:txBody>
      </p:sp>
      <p:sp>
        <p:nvSpPr>
          <p:cNvPr id="9" name="TextBox 8"/>
          <p:cNvSpPr txBox="1"/>
          <p:nvPr/>
        </p:nvSpPr>
        <p:spPr>
          <a:xfrm>
            <a:off x="204396" y="4928795"/>
            <a:ext cx="688490" cy="584775"/>
          </a:xfrm>
          <a:prstGeom prst="rect">
            <a:avLst/>
          </a:prstGeom>
          <a:noFill/>
        </p:spPr>
        <p:txBody>
          <a:bodyPr wrap="square" rtlCol="0">
            <a:spAutoFit/>
          </a:bodyPr>
          <a:lstStyle/>
          <a:p>
            <a:r>
              <a:rPr lang="nl-BE" sz="3200" dirty="0" smtClean="0"/>
              <a:t>03</a:t>
            </a:r>
            <a:endParaRPr lang="nl-BE" sz="3200" dirty="0"/>
          </a:p>
        </p:txBody>
      </p:sp>
      <p:sp>
        <p:nvSpPr>
          <p:cNvPr id="10" name="TextBox 9"/>
          <p:cNvSpPr txBox="1"/>
          <p:nvPr/>
        </p:nvSpPr>
        <p:spPr>
          <a:xfrm>
            <a:off x="11006427" y="2517289"/>
            <a:ext cx="688490" cy="584775"/>
          </a:xfrm>
          <a:prstGeom prst="rect">
            <a:avLst/>
          </a:prstGeom>
          <a:noFill/>
        </p:spPr>
        <p:txBody>
          <a:bodyPr wrap="square" rtlCol="0">
            <a:spAutoFit/>
          </a:bodyPr>
          <a:lstStyle/>
          <a:p>
            <a:r>
              <a:rPr lang="nl-BE" sz="3200" dirty="0" smtClean="0"/>
              <a:t>02</a:t>
            </a:r>
            <a:endParaRPr lang="nl-BE" sz="3200" dirty="0"/>
          </a:p>
        </p:txBody>
      </p:sp>
      <p:sp>
        <p:nvSpPr>
          <p:cNvPr id="11" name="TextBox 10"/>
          <p:cNvSpPr txBox="1"/>
          <p:nvPr/>
        </p:nvSpPr>
        <p:spPr>
          <a:xfrm>
            <a:off x="11006427" y="4928795"/>
            <a:ext cx="688490" cy="584775"/>
          </a:xfrm>
          <a:prstGeom prst="rect">
            <a:avLst/>
          </a:prstGeom>
          <a:noFill/>
        </p:spPr>
        <p:txBody>
          <a:bodyPr wrap="square" rtlCol="0">
            <a:spAutoFit/>
          </a:bodyPr>
          <a:lstStyle/>
          <a:p>
            <a:r>
              <a:rPr lang="nl-BE" sz="3200" dirty="0" smtClean="0"/>
              <a:t>04</a:t>
            </a:r>
            <a:endParaRPr lang="nl-BE" sz="3200" dirty="0"/>
          </a:p>
        </p:txBody>
      </p:sp>
    </p:spTree>
    <p:extLst>
      <p:ext uri="{BB962C8B-B14F-4D97-AF65-F5344CB8AC3E}">
        <p14:creationId xmlns:p14="http://schemas.microsoft.com/office/powerpoint/2010/main" val="910922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Sets – Clustering detection</a:t>
            </a:r>
            <a:endParaRPr lang="nl-BE" dirty="0"/>
          </a:p>
        </p:txBody>
      </p:sp>
      <p:sp>
        <p:nvSpPr>
          <p:cNvPr id="3" name="Content Placeholder 2"/>
          <p:cNvSpPr>
            <a:spLocks noGrp="1"/>
          </p:cNvSpPr>
          <p:nvPr>
            <p:ph idx="1"/>
          </p:nvPr>
        </p:nvSpPr>
        <p:spPr/>
        <p:txBody>
          <a:bodyPr/>
          <a:lstStyle/>
          <a:p>
            <a:pPr marL="457200" lvl="1" indent="0">
              <a:buNone/>
            </a:pPr>
            <a:endParaRPr lang="nl-BE"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76558" y="1280307"/>
            <a:ext cx="4705265" cy="2646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188527" y="1260732"/>
            <a:ext cx="4774867" cy="268586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76558" y="4049485"/>
            <a:ext cx="4705265" cy="26467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188529" y="4049486"/>
            <a:ext cx="4774863" cy="26858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4396" y="2517289"/>
            <a:ext cx="688490" cy="584775"/>
          </a:xfrm>
          <a:prstGeom prst="rect">
            <a:avLst/>
          </a:prstGeom>
          <a:noFill/>
        </p:spPr>
        <p:txBody>
          <a:bodyPr wrap="square" rtlCol="0">
            <a:spAutoFit/>
          </a:bodyPr>
          <a:lstStyle/>
          <a:p>
            <a:r>
              <a:rPr lang="nl-BE" sz="3200" dirty="0" smtClean="0"/>
              <a:t>01</a:t>
            </a:r>
            <a:endParaRPr lang="nl-BE" sz="3200" dirty="0"/>
          </a:p>
        </p:txBody>
      </p:sp>
      <p:sp>
        <p:nvSpPr>
          <p:cNvPr id="9" name="TextBox 8"/>
          <p:cNvSpPr txBox="1"/>
          <p:nvPr/>
        </p:nvSpPr>
        <p:spPr>
          <a:xfrm>
            <a:off x="204396" y="4928795"/>
            <a:ext cx="688490" cy="584775"/>
          </a:xfrm>
          <a:prstGeom prst="rect">
            <a:avLst/>
          </a:prstGeom>
          <a:noFill/>
        </p:spPr>
        <p:txBody>
          <a:bodyPr wrap="square" rtlCol="0">
            <a:spAutoFit/>
          </a:bodyPr>
          <a:lstStyle/>
          <a:p>
            <a:r>
              <a:rPr lang="nl-BE" sz="3200" dirty="0" smtClean="0"/>
              <a:t>03</a:t>
            </a:r>
            <a:endParaRPr lang="nl-BE" sz="3200" dirty="0"/>
          </a:p>
        </p:txBody>
      </p:sp>
      <p:sp>
        <p:nvSpPr>
          <p:cNvPr id="10" name="TextBox 9"/>
          <p:cNvSpPr txBox="1"/>
          <p:nvPr/>
        </p:nvSpPr>
        <p:spPr>
          <a:xfrm>
            <a:off x="11006427" y="2517289"/>
            <a:ext cx="688490" cy="584775"/>
          </a:xfrm>
          <a:prstGeom prst="rect">
            <a:avLst/>
          </a:prstGeom>
          <a:noFill/>
        </p:spPr>
        <p:txBody>
          <a:bodyPr wrap="square" rtlCol="0">
            <a:spAutoFit/>
          </a:bodyPr>
          <a:lstStyle/>
          <a:p>
            <a:r>
              <a:rPr lang="nl-BE" sz="3200" dirty="0" smtClean="0"/>
              <a:t>02</a:t>
            </a:r>
            <a:endParaRPr lang="nl-BE" sz="3200" dirty="0"/>
          </a:p>
        </p:txBody>
      </p:sp>
      <p:sp>
        <p:nvSpPr>
          <p:cNvPr id="11" name="TextBox 10"/>
          <p:cNvSpPr txBox="1"/>
          <p:nvPr/>
        </p:nvSpPr>
        <p:spPr>
          <a:xfrm>
            <a:off x="11006427" y="4928795"/>
            <a:ext cx="688490" cy="584775"/>
          </a:xfrm>
          <a:prstGeom prst="rect">
            <a:avLst/>
          </a:prstGeom>
          <a:noFill/>
        </p:spPr>
        <p:txBody>
          <a:bodyPr wrap="square" rtlCol="0">
            <a:spAutoFit/>
          </a:bodyPr>
          <a:lstStyle/>
          <a:p>
            <a:r>
              <a:rPr lang="nl-BE" sz="3200" dirty="0" smtClean="0"/>
              <a:t>04</a:t>
            </a:r>
            <a:endParaRPr lang="nl-BE" sz="3200" dirty="0"/>
          </a:p>
        </p:txBody>
      </p:sp>
    </p:spTree>
    <p:extLst>
      <p:ext uri="{BB962C8B-B14F-4D97-AF65-F5344CB8AC3E}">
        <p14:creationId xmlns:p14="http://schemas.microsoft.com/office/powerpoint/2010/main" val="4286440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Sets – Final mask</a:t>
            </a:r>
            <a:endParaRPr lang="nl-BE" dirty="0"/>
          </a:p>
        </p:txBody>
      </p:sp>
      <p:sp>
        <p:nvSpPr>
          <p:cNvPr id="3" name="Content Placeholder 2"/>
          <p:cNvSpPr>
            <a:spLocks noGrp="1"/>
          </p:cNvSpPr>
          <p:nvPr>
            <p:ph idx="1"/>
          </p:nvPr>
        </p:nvSpPr>
        <p:spPr/>
        <p:txBody>
          <a:bodyPr/>
          <a:lstStyle/>
          <a:p>
            <a:pPr marL="457200" lvl="1" indent="0">
              <a:buNone/>
            </a:pPr>
            <a:endParaRPr lang="nl-BE"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76559" y="1280307"/>
            <a:ext cx="4705263" cy="26467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188528" y="1260732"/>
            <a:ext cx="4774865" cy="268586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76559" y="4049485"/>
            <a:ext cx="4705263" cy="26467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188529" y="4049486"/>
            <a:ext cx="4774863" cy="26858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4396" y="2517289"/>
            <a:ext cx="688490" cy="584775"/>
          </a:xfrm>
          <a:prstGeom prst="rect">
            <a:avLst/>
          </a:prstGeom>
          <a:noFill/>
        </p:spPr>
        <p:txBody>
          <a:bodyPr wrap="square" rtlCol="0">
            <a:spAutoFit/>
          </a:bodyPr>
          <a:lstStyle/>
          <a:p>
            <a:r>
              <a:rPr lang="nl-BE" sz="3200" dirty="0" smtClean="0"/>
              <a:t>01</a:t>
            </a:r>
            <a:endParaRPr lang="nl-BE" sz="3200" dirty="0"/>
          </a:p>
        </p:txBody>
      </p:sp>
      <p:sp>
        <p:nvSpPr>
          <p:cNvPr id="9" name="TextBox 8"/>
          <p:cNvSpPr txBox="1"/>
          <p:nvPr/>
        </p:nvSpPr>
        <p:spPr>
          <a:xfrm>
            <a:off x="204396" y="4928795"/>
            <a:ext cx="688490" cy="584775"/>
          </a:xfrm>
          <a:prstGeom prst="rect">
            <a:avLst/>
          </a:prstGeom>
          <a:noFill/>
        </p:spPr>
        <p:txBody>
          <a:bodyPr wrap="square" rtlCol="0">
            <a:spAutoFit/>
          </a:bodyPr>
          <a:lstStyle/>
          <a:p>
            <a:r>
              <a:rPr lang="nl-BE" sz="3200" dirty="0" smtClean="0"/>
              <a:t>03</a:t>
            </a:r>
            <a:endParaRPr lang="nl-BE" sz="3200" dirty="0"/>
          </a:p>
        </p:txBody>
      </p:sp>
      <p:sp>
        <p:nvSpPr>
          <p:cNvPr id="10" name="TextBox 9"/>
          <p:cNvSpPr txBox="1"/>
          <p:nvPr/>
        </p:nvSpPr>
        <p:spPr>
          <a:xfrm>
            <a:off x="11006427" y="2517289"/>
            <a:ext cx="688490" cy="584775"/>
          </a:xfrm>
          <a:prstGeom prst="rect">
            <a:avLst/>
          </a:prstGeom>
          <a:noFill/>
        </p:spPr>
        <p:txBody>
          <a:bodyPr wrap="square" rtlCol="0">
            <a:spAutoFit/>
          </a:bodyPr>
          <a:lstStyle/>
          <a:p>
            <a:r>
              <a:rPr lang="nl-BE" sz="3200" dirty="0" smtClean="0"/>
              <a:t>02</a:t>
            </a:r>
            <a:endParaRPr lang="nl-BE" sz="3200" dirty="0"/>
          </a:p>
        </p:txBody>
      </p:sp>
      <p:sp>
        <p:nvSpPr>
          <p:cNvPr id="11" name="TextBox 10"/>
          <p:cNvSpPr txBox="1"/>
          <p:nvPr/>
        </p:nvSpPr>
        <p:spPr>
          <a:xfrm>
            <a:off x="11006427" y="4928795"/>
            <a:ext cx="688490" cy="584775"/>
          </a:xfrm>
          <a:prstGeom prst="rect">
            <a:avLst/>
          </a:prstGeom>
          <a:noFill/>
        </p:spPr>
        <p:txBody>
          <a:bodyPr wrap="square" rtlCol="0">
            <a:spAutoFit/>
          </a:bodyPr>
          <a:lstStyle/>
          <a:p>
            <a:r>
              <a:rPr lang="nl-BE" sz="3200" dirty="0" smtClean="0"/>
              <a:t>04</a:t>
            </a:r>
            <a:endParaRPr lang="nl-BE" sz="3200" dirty="0"/>
          </a:p>
        </p:txBody>
      </p:sp>
    </p:spTree>
    <p:extLst>
      <p:ext uri="{BB962C8B-B14F-4D97-AF65-F5344CB8AC3E}">
        <p14:creationId xmlns:p14="http://schemas.microsoft.com/office/powerpoint/2010/main" val="3582507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detection from a simple 2D Camera</a:t>
            </a:r>
            <a:endParaRPr lang="nl-BE"/>
          </a:p>
        </p:txBody>
      </p:sp>
      <p:sp>
        <p:nvSpPr>
          <p:cNvPr id="3" name="Content Placeholder 2"/>
          <p:cNvSpPr>
            <a:spLocks noGrp="1"/>
          </p:cNvSpPr>
          <p:nvPr>
            <p:ph idx="1"/>
          </p:nvPr>
        </p:nvSpPr>
        <p:spPr/>
        <p:txBody>
          <a:bodyPr/>
          <a:lstStyle/>
          <a:p>
            <a:r>
              <a:rPr lang="nl-BE" dirty="0" smtClean="0"/>
              <a:t>Project plan</a:t>
            </a:r>
          </a:p>
          <a:p>
            <a:pPr lvl="1">
              <a:buFont typeface="Courier New" panose="02070309020205020404" pitchFamily="49" charset="0"/>
              <a:buChar char="→"/>
            </a:pPr>
            <a:r>
              <a:rPr lang="nl-BE" dirty="0" smtClean="0"/>
              <a:t>Goal</a:t>
            </a:r>
          </a:p>
          <a:p>
            <a:pPr lvl="2">
              <a:buFont typeface="Courier New" panose="02070309020205020404" pitchFamily="49" charset="0"/>
              <a:buChar char="→"/>
            </a:pPr>
            <a:r>
              <a:rPr lang="nl-BE" dirty="0" err="1" smtClean="0"/>
              <a:t>Derive</a:t>
            </a:r>
            <a:r>
              <a:rPr lang="nl-BE" dirty="0" smtClean="0"/>
              <a:t> maximum speed </a:t>
            </a:r>
            <a:r>
              <a:rPr lang="nl-BE" dirty="0" err="1" smtClean="0"/>
              <a:t>for</a:t>
            </a:r>
            <a:r>
              <a:rPr lang="nl-BE" dirty="0" smtClean="0"/>
              <a:t> </a:t>
            </a:r>
            <a:r>
              <a:rPr lang="nl-BE" dirty="0" err="1" smtClean="0"/>
              <a:t>each</a:t>
            </a:r>
            <a:r>
              <a:rPr lang="nl-BE" dirty="0" smtClean="0"/>
              <a:t> frame</a:t>
            </a:r>
          </a:p>
          <a:p>
            <a:pPr lvl="1">
              <a:buFont typeface="Courier New" panose="02070309020205020404" pitchFamily="49" charset="0"/>
              <a:buChar char="→"/>
            </a:pPr>
            <a:r>
              <a:rPr lang="nl-BE" dirty="0" smtClean="0"/>
              <a:t>Solution :</a:t>
            </a:r>
          </a:p>
          <a:p>
            <a:pPr lvl="2">
              <a:buFont typeface="Courier New" panose="02070309020205020404" pitchFamily="49" charset="0"/>
              <a:buChar char="→"/>
            </a:pPr>
            <a:r>
              <a:rPr lang="nl-BE" dirty="0"/>
              <a:t>Design </a:t>
            </a:r>
            <a:r>
              <a:rPr lang="nl-BE" dirty="0" err="1"/>
              <a:t>classifier</a:t>
            </a:r>
            <a:r>
              <a:rPr lang="nl-BE" dirty="0"/>
              <a:t> </a:t>
            </a:r>
            <a:r>
              <a:rPr lang="nl-BE" dirty="0" err="1"/>
              <a:t>to</a:t>
            </a:r>
            <a:r>
              <a:rPr lang="nl-BE" dirty="0"/>
              <a:t> </a:t>
            </a:r>
            <a:r>
              <a:rPr lang="nl-BE" dirty="0" err="1"/>
              <a:t>distinguish</a:t>
            </a:r>
            <a:r>
              <a:rPr lang="nl-BE" dirty="0"/>
              <a:t> </a:t>
            </a:r>
            <a:r>
              <a:rPr lang="nl-BE" dirty="0" err="1"/>
              <a:t>between</a:t>
            </a:r>
            <a:r>
              <a:rPr lang="nl-BE" dirty="0"/>
              <a:t> ‘</a:t>
            </a:r>
            <a:r>
              <a:rPr lang="nl-BE" dirty="0" err="1"/>
              <a:t>road</a:t>
            </a:r>
            <a:r>
              <a:rPr lang="nl-BE" dirty="0"/>
              <a:t>’ </a:t>
            </a:r>
            <a:r>
              <a:rPr lang="nl-BE" dirty="0" err="1"/>
              <a:t>and</a:t>
            </a:r>
            <a:r>
              <a:rPr lang="nl-BE" dirty="0"/>
              <a:t> ‘no </a:t>
            </a:r>
            <a:r>
              <a:rPr lang="nl-BE" dirty="0" err="1"/>
              <a:t>road</a:t>
            </a:r>
            <a:r>
              <a:rPr lang="nl-BE" dirty="0" smtClean="0"/>
              <a:t>’</a:t>
            </a:r>
          </a:p>
          <a:p>
            <a:pPr lvl="2">
              <a:buFont typeface="Courier New" panose="02070309020205020404" pitchFamily="49" charset="0"/>
              <a:buChar char="→"/>
            </a:pPr>
            <a:r>
              <a:rPr lang="nl-BE" dirty="0" err="1" smtClean="0"/>
              <a:t>Detect</a:t>
            </a:r>
            <a:r>
              <a:rPr lang="nl-BE" dirty="0" smtClean="0"/>
              <a:t> </a:t>
            </a:r>
            <a:r>
              <a:rPr lang="nl-BE" dirty="0" err="1" smtClean="0"/>
              <a:t>obstacles</a:t>
            </a:r>
            <a:r>
              <a:rPr lang="nl-BE" dirty="0" smtClean="0"/>
              <a:t> </a:t>
            </a:r>
            <a:r>
              <a:rPr lang="nl-BE" dirty="0" err="1" smtClean="0"/>
              <a:t>within</a:t>
            </a:r>
            <a:r>
              <a:rPr lang="nl-BE" dirty="0" smtClean="0"/>
              <a:t> </a:t>
            </a:r>
            <a:r>
              <a:rPr lang="nl-BE" dirty="0" err="1" smtClean="0"/>
              <a:t>mask</a:t>
            </a:r>
            <a:r>
              <a:rPr lang="nl-BE" dirty="0" smtClean="0"/>
              <a:t> (</a:t>
            </a:r>
            <a:r>
              <a:rPr lang="nl-BE" dirty="0" err="1" smtClean="0"/>
              <a:t>avoid</a:t>
            </a:r>
            <a:r>
              <a:rPr lang="nl-BE" dirty="0" smtClean="0"/>
              <a:t> </a:t>
            </a:r>
            <a:r>
              <a:rPr lang="nl-BE" dirty="0" err="1" smtClean="0"/>
              <a:t>collisions</a:t>
            </a:r>
            <a:r>
              <a:rPr lang="nl-BE" dirty="0" smtClean="0"/>
              <a:t>)</a:t>
            </a:r>
          </a:p>
          <a:p>
            <a:pPr lvl="1">
              <a:buFont typeface="Courier New" panose="02070309020205020404" pitchFamily="49" charset="0"/>
              <a:buChar char="→"/>
            </a:pPr>
            <a:r>
              <a:rPr lang="nl-BE" dirty="0" smtClean="0"/>
              <a:t>2 approaches :</a:t>
            </a:r>
          </a:p>
          <a:p>
            <a:pPr lvl="2">
              <a:buFont typeface="Courier New" panose="02070309020205020404" pitchFamily="49" charset="0"/>
              <a:buChar char="→"/>
            </a:pPr>
            <a:r>
              <a:rPr lang="nl-BE" dirty="0" smtClean="0"/>
              <a:t>Model 1 </a:t>
            </a:r>
            <a:r>
              <a:rPr lang="nl-BE" dirty="0" err="1" smtClean="0"/>
              <a:t>based</a:t>
            </a:r>
            <a:r>
              <a:rPr lang="nl-BE" dirty="0" smtClean="0"/>
              <a:t> on support vector machines</a:t>
            </a:r>
          </a:p>
          <a:p>
            <a:pPr lvl="2">
              <a:buFont typeface="Courier New" panose="02070309020205020404" pitchFamily="49" charset="0"/>
              <a:buChar char="→"/>
            </a:pPr>
            <a:r>
              <a:rPr lang="nl-BE" dirty="0" smtClean="0"/>
              <a:t>Model 2 </a:t>
            </a:r>
            <a:r>
              <a:rPr lang="nl-BE" dirty="0" err="1" smtClean="0"/>
              <a:t>based</a:t>
            </a:r>
            <a:r>
              <a:rPr lang="nl-BE" dirty="0" smtClean="0"/>
              <a:t> on </a:t>
            </a:r>
            <a:r>
              <a:rPr lang="nl-BE" dirty="0" err="1" smtClean="0"/>
              <a:t>lane</a:t>
            </a:r>
            <a:r>
              <a:rPr lang="nl-BE" dirty="0" smtClean="0"/>
              <a:t> </a:t>
            </a:r>
            <a:r>
              <a:rPr lang="nl-BE" dirty="0" err="1" smtClean="0"/>
              <a:t>detection</a:t>
            </a:r>
            <a:r>
              <a:rPr lang="nl-BE" dirty="0" smtClean="0"/>
              <a:t>, </a:t>
            </a:r>
            <a:r>
              <a:rPr lang="nl-BE" dirty="0" err="1" smtClean="0"/>
              <a:t>texture</a:t>
            </a:r>
            <a:r>
              <a:rPr lang="nl-BE" dirty="0" smtClean="0"/>
              <a:t> </a:t>
            </a:r>
            <a:r>
              <a:rPr lang="nl-BE" dirty="0" err="1" smtClean="0"/>
              <a:t>classifier</a:t>
            </a:r>
            <a:r>
              <a:rPr lang="nl-BE" dirty="0" smtClean="0"/>
              <a:t> </a:t>
            </a:r>
            <a:r>
              <a:rPr lang="nl-BE" dirty="0" err="1" smtClean="0"/>
              <a:t>and</a:t>
            </a:r>
            <a:r>
              <a:rPr lang="nl-BE" dirty="0" smtClean="0"/>
              <a:t> clustering</a:t>
            </a:r>
          </a:p>
          <a:p>
            <a:pPr lvl="1">
              <a:buFont typeface="Courier New" panose="02070309020205020404" pitchFamily="49" charset="0"/>
              <a:buChar char="→"/>
            </a:pPr>
            <a:r>
              <a:rPr lang="nl-BE" dirty="0" err="1" smtClean="0"/>
              <a:t>Comparing</a:t>
            </a:r>
            <a:r>
              <a:rPr lang="nl-BE" dirty="0" smtClean="0"/>
              <a:t> </a:t>
            </a:r>
            <a:r>
              <a:rPr lang="nl-BE" dirty="0" err="1" smtClean="0"/>
              <a:t>models</a:t>
            </a:r>
            <a:r>
              <a:rPr lang="nl-BE" dirty="0" smtClean="0"/>
              <a:t> </a:t>
            </a:r>
            <a:r>
              <a:rPr lang="nl-BE" dirty="0" err="1" smtClean="0"/>
              <a:t>and</a:t>
            </a:r>
            <a:r>
              <a:rPr lang="nl-BE" dirty="0" smtClean="0"/>
              <a:t> select best performer</a:t>
            </a:r>
          </a:p>
          <a:p>
            <a:pPr lvl="2">
              <a:buFont typeface="Courier New" panose="02070309020205020404" pitchFamily="49" charset="0"/>
              <a:buChar char="→"/>
            </a:pPr>
            <a:endParaRPr lang="nl-BE" dirty="0"/>
          </a:p>
        </p:txBody>
      </p:sp>
    </p:spTree>
    <p:extLst>
      <p:ext uri="{BB962C8B-B14F-4D97-AF65-F5344CB8AC3E}">
        <p14:creationId xmlns:p14="http://schemas.microsoft.com/office/powerpoint/2010/main" val="25878444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Sets</a:t>
            </a:r>
            <a:endParaRPr lang="nl-BE" dirty="0"/>
          </a:p>
        </p:txBody>
      </p:sp>
      <p:sp>
        <p:nvSpPr>
          <p:cNvPr id="8"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nl-BE" dirty="0"/>
          </a:p>
        </p:txBody>
      </p:sp>
      <p:sp>
        <p:nvSpPr>
          <p:cNvPr id="10" name="Content Placeholder 9"/>
          <p:cNvSpPr>
            <a:spLocks noGrp="1"/>
          </p:cNvSpPr>
          <p:nvPr>
            <p:ph idx="1"/>
          </p:nvPr>
        </p:nvSpPr>
        <p:spPr/>
        <p:txBody>
          <a:bodyPr/>
          <a:lstStyle/>
          <a:p>
            <a:r>
              <a:rPr lang="nl-BE" dirty="0" smtClean="0"/>
              <a:t>Calculating performance</a:t>
            </a:r>
          </a:p>
          <a:p>
            <a:endParaRPr lang="nl-BE" dirty="0" smtClean="0"/>
          </a:p>
          <a:p>
            <a:pPr lvl="1"/>
            <a:r>
              <a:rPr lang="nl-BE" dirty="0" smtClean="0"/>
              <a:t>Ground truth every 5 frames</a:t>
            </a:r>
          </a:p>
          <a:p>
            <a:pPr lvl="1"/>
            <a:endParaRPr lang="nl-BE" dirty="0" smtClean="0"/>
          </a:p>
          <a:p>
            <a:pPr lvl="1"/>
            <a:r>
              <a:rPr lang="nl-BE" dirty="0" smtClean="0"/>
              <a:t>126 ground truth frames</a:t>
            </a:r>
            <a:endParaRPr lang="nl-BE" dirty="0"/>
          </a:p>
        </p:txBody>
      </p:sp>
      <p:pic>
        <p:nvPicPr>
          <p:cNvPr id="3074" name="Picture 2" descr="D:\Dwight Documenten\UGent\2e jaar\Computervisie\Project\CarSpeedManager\Sets\01\gt0003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7177" y="3804272"/>
            <a:ext cx="4941019" cy="2779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5" name="Picture 3" descr="D:\Dwight Documenten\UGent\2e jaar\Computervisie\Project\CarSpeedManager\Sets\01\frame00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7178" y="688517"/>
            <a:ext cx="4940930" cy="27792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393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Sets</a:t>
            </a:r>
            <a:endParaRPr lang="nl-BE"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31769208"/>
              </p:ext>
            </p:extLst>
          </p:nvPr>
        </p:nvGraphicFramePr>
        <p:xfrm>
          <a:off x="838200" y="2290989"/>
          <a:ext cx="10515600" cy="18542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70840">
                <a:tc>
                  <a:txBody>
                    <a:bodyPr/>
                    <a:lstStyle/>
                    <a:p>
                      <a:r>
                        <a:rPr lang="nl-BE" dirty="0" smtClean="0"/>
                        <a:t>Set</a:t>
                      </a:r>
                      <a:endParaRPr lang="nl-BE" dirty="0"/>
                    </a:p>
                  </a:txBody>
                  <a:tcPr/>
                </a:tc>
                <a:tc>
                  <a:txBody>
                    <a:bodyPr/>
                    <a:lstStyle/>
                    <a:p>
                      <a:r>
                        <a:rPr lang="nl-BE" dirty="0" smtClean="0"/>
                        <a:t>TPR%</a:t>
                      </a:r>
                      <a:endParaRPr lang="nl-BE" dirty="0"/>
                    </a:p>
                  </a:txBody>
                  <a:tcPr/>
                </a:tc>
                <a:tc>
                  <a:txBody>
                    <a:bodyPr/>
                    <a:lstStyle/>
                    <a:p>
                      <a:r>
                        <a:rPr lang="nl-BE" dirty="0" smtClean="0"/>
                        <a:t>FPR%</a:t>
                      </a:r>
                      <a:endParaRPr lang="nl-BE" dirty="0"/>
                    </a:p>
                  </a:txBody>
                  <a:tcPr/>
                </a:tc>
                <a:tc>
                  <a:txBody>
                    <a:bodyPr/>
                    <a:lstStyle/>
                    <a:p>
                      <a:r>
                        <a:rPr lang="nl-BE" dirty="0" smtClean="0"/>
                        <a:t>F1-Score</a:t>
                      </a:r>
                      <a:endParaRPr lang="nl-BE" dirty="0"/>
                    </a:p>
                  </a:txBody>
                  <a:tcPr/>
                </a:tc>
                <a:tc>
                  <a:txBody>
                    <a:bodyPr/>
                    <a:lstStyle/>
                    <a:p>
                      <a:r>
                        <a:rPr lang="nl-BE" dirty="0" smtClean="0"/>
                        <a:t>Average time</a:t>
                      </a:r>
                      <a:r>
                        <a:rPr lang="nl-BE" baseline="0" dirty="0" smtClean="0"/>
                        <a:t> (ms)</a:t>
                      </a:r>
                      <a:endParaRPr lang="nl-BE" dirty="0"/>
                    </a:p>
                  </a:txBody>
                  <a:tcPr/>
                </a:tc>
              </a:tr>
              <a:tr h="370840">
                <a:tc>
                  <a:txBody>
                    <a:bodyPr/>
                    <a:lstStyle/>
                    <a:p>
                      <a:r>
                        <a:rPr lang="nl-BE" dirty="0" smtClean="0"/>
                        <a:t>01</a:t>
                      </a:r>
                      <a:endParaRPr lang="nl-BE" dirty="0"/>
                    </a:p>
                  </a:txBody>
                  <a:tcPr/>
                </a:tc>
                <a:tc>
                  <a:txBody>
                    <a:bodyPr/>
                    <a:lstStyle/>
                    <a:p>
                      <a:r>
                        <a:rPr lang="nl-BE" dirty="0" smtClean="0"/>
                        <a:t>60.01</a:t>
                      </a:r>
                      <a:endParaRPr lang="nl-BE" dirty="0"/>
                    </a:p>
                  </a:txBody>
                  <a:tcPr/>
                </a:tc>
                <a:tc>
                  <a:txBody>
                    <a:bodyPr/>
                    <a:lstStyle/>
                    <a:p>
                      <a:r>
                        <a:rPr lang="nl-BE" dirty="0" smtClean="0"/>
                        <a:t>1.05</a:t>
                      </a:r>
                      <a:endParaRPr lang="nl-BE" dirty="0"/>
                    </a:p>
                  </a:txBody>
                  <a:tcPr/>
                </a:tc>
                <a:tc>
                  <a:txBody>
                    <a:bodyPr/>
                    <a:lstStyle/>
                    <a:p>
                      <a:r>
                        <a:rPr lang="nl-BE" dirty="0" smtClean="0"/>
                        <a:t>0.7362</a:t>
                      </a:r>
                      <a:endParaRPr lang="nl-BE" dirty="0"/>
                    </a:p>
                  </a:txBody>
                  <a:tcPr/>
                </a:tc>
                <a:tc>
                  <a:txBody>
                    <a:bodyPr/>
                    <a:lstStyle/>
                    <a:p>
                      <a:r>
                        <a:rPr lang="nl-BE" dirty="0" smtClean="0"/>
                        <a:t>319</a:t>
                      </a:r>
                      <a:endParaRPr lang="nl-BE" dirty="0"/>
                    </a:p>
                  </a:txBody>
                  <a:tcPr/>
                </a:tc>
              </a:tr>
              <a:tr h="370840">
                <a:tc>
                  <a:txBody>
                    <a:bodyPr/>
                    <a:lstStyle/>
                    <a:p>
                      <a:r>
                        <a:rPr lang="nl-BE" dirty="0" smtClean="0"/>
                        <a:t>02</a:t>
                      </a:r>
                      <a:endParaRPr lang="nl-BE" dirty="0"/>
                    </a:p>
                  </a:txBody>
                  <a:tcPr/>
                </a:tc>
                <a:tc>
                  <a:txBody>
                    <a:bodyPr/>
                    <a:lstStyle/>
                    <a:p>
                      <a:r>
                        <a:rPr lang="nl-BE" dirty="0" smtClean="0"/>
                        <a:t>88.83</a:t>
                      </a:r>
                      <a:endParaRPr lang="nl-BE" dirty="0"/>
                    </a:p>
                  </a:txBody>
                  <a:tcPr/>
                </a:tc>
                <a:tc>
                  <a:txBody>
                    <a:bodyPr/>
                    <a:lstStyle/>
                    <a:p>
                      <a:r>
                        <a:rPr lang="nl-BE" dirty="0" smtClean="0"/>
                        <a:t>5.93</a:t>
                      </a:r>
                      <a:endParaRPr lang="nl-BE" dirty="0"/>
                    </a:p>
                  </a:txBody>
                  <a:tcPr/>
                </a:tc>
                <a:tc>
                  <a:txBody>
                    <a:bodyPr/>
                    <a:lstStyle/>
                    <a:p>
                      <a:r>
                        <a:rPr lang="nl-BE" dirty="0" smtClean="0"/>
                        <a:t>0.9260</a:t>
                      </a:r>
                      <a:endParaRPr lang="nl-BE" dirty="0"/>
                    </a:p>
                  </a:txBody>
                  <a:tcPr/>
                </a:tc>
                <a:tc>
                  <a:txBody>
                    <a:bodyPr/>
                    <a:lstStyle/>
                    <a:p>
                      <a:r>
                        <a:rPr lang="nl-BE" dirty="0" smtClean="0"/>
                        <a:t>305</a:t>
                      </a:r>
                      <a:endParaRPr lang="nl-BE" dirty="0"/>
                    </a:p>
                  </a:txBody>
                  <a:tcPr/>
                </a:tc>
              </a:tr>
              <a:tr h="370840">
                <a:tc>
                  <a:txBody>
                    <a:bodyPr/>
                    <a:lstStyle/>
                    <a:p>
                      <a:r>
                        <a:rPr lang="nl-BE" dirty="0" smtClean="0"/>
                        <a:t>03</a:t>
                      </a:r>
                      <a:endParaRPr lang="nl-BE" dirty="0"/>
                    </a:p>
                  </a:txBody>
                  <a:tcPr/>
                </a:tc>
                <a:tc>
                  <a:txBody>
                    <a:bodyPr/>
                    <a:lstStyle/>
                    <a:p>
                      <a:r>
                        <a:rPr lang="nl-BE" dirty="0" smtClean="0"/>
                        <a:t>74.17</a:t>
                      </a:r>
                      <a:endParaRPr lang="nl-BE" dirty="0"/>
                    </a:p>
                  </a:txBody>
                  <a:tcPr/>
                </a:tc>
                <a:tc>
                  <a:txBody>
                    <a:bodyPr/>
                    <a:lstStyle/>
                    <a:p>
                      <a:r>
                        <a:rPr lang="nl-BE" dirty="0" smtClean="0"/>
                        <a:t>9.30</a:t>
                      </a:r>
                      <a:endParaRPr lang="nl-BE" dirty="0"/>
                    </a:p>
                  </a:txBody>
                  <a:tcPr/>
                </a:tc>
                <a:tc>
                  <a:txBody>
                    <a:bodyPr/>
                    <a:lstStyle/>
                    <a:p>
                      <a:r>
                        <a:rPr lang="nl-BE" dirty="0" smtClean="0"/>
                        <a:t>0.8380</a:t>
                      </a:r>
                      <a:endParaRPr lang="nl-BE" dirty="0"/>
                    </a:p>
                  </a:txBody>
                  <a:tcPr/>
                </a:tc>
                <a:tc>
                  <a:txBody>
                    <a:bodyPr/>
                    <a:lstStyle/>
                    <a:p>
                      <a:r>
                        <a:rPr lang="nl-BE" dirty="0" smtClean="0"/>
                        <a:t>282</a:t>
                      </a:r>
                      <a:endParaRPr lang="nl-BE" dirty="0"/>
                    </a:p>
                  </a:txBody>
                  <a:tcPr/>
                </a:tc>
              </a:tr>
              <a:tr h="370840">
                <a:tc>
                  <a:txBody>
                    <a:bodyPr/>
                    <a:lstStyle/>
                    <a:p>
                      <a:r>
                        <a:rPr lang="nl-BE" dirty="0" smtClean="0"/>
                        <a:t>04</a:t>
                      </a:r>
                      <a:endParaRPr lang="nl-BE" dirty="0"/>
                    </a:p>
                  </a:txBody>
                  <a:tcPr/>
                </a:tc>
                <a:tc>
                  <a:txBody>
                    <a:bodyPr/>
                    <a:lstStyle/>
                    <a:p>
                      <a:r>
                        <a:rPr lang="nl-BE" dirty="0" smtClean="0"/>
                        <a:t>69.92</a:t>
                      </a:r>
                      <a:endParaRPr lang="nl-BE" dirty="0"/>
                    </a:p>
                  </a:txBody>
                  <a:tcPr/>
                </a:tc>
                <a:tc>
                  <a:txBody>
                    <a:bodyPr/>
                    <a:lstStyle/>
                    <a:p>
                      <a:r>
                        <a:rPr lang="nl-BE" dirty="0" smtClean="0"/>
                        <a:t>5.18</a:t>
                      </a:r>
                      <a:endParaRPr lang="nl-BE" dirty="0"/>
                    </a:p>
                  </a:txBody>
                  <a:tcPr/>
                </a:tc>
                <a:tc>
                  <a:txBody>
                    <a:bodyPr/>
                    <a:lstStyle/>
                    <a:p>
                      <a:r>
                        <a:rPr lang="nl-BE" dirty="0" smtClean="0"/>
                        <a:t>0.8182</a:t>
                      </a:r>
                      <a:endParaRPr lang="nl-BE" dirty="0"/>
                    </a:p>
                  </a:txBody>
                  <a:tcPr/>
                </a:tc>
                <a:tc>
                  <a:txBody>
                    <a:bodyPr/>
                    <a:lstStyle/>
                    <a:p>
                      <a:r>
                        <a:rPr lang="nl-BE" dirty="0" smtClean="0"/>
                        <a:t>266</a:t>
                      </a:r>
                      <a:endParaRPr lang="nl-BE" dirty="0"/>
                    </a:p>
                  </a:txBody>
                  <a:tcPr/>
                </a:tc>
              </a:tr>
            </a:tbl>
          </a:graphicData>
        </a:graphic>
      </p:graphicFrame>
      <p:sp>
        <p:nvSpPr>
          <p:cNvPr id="8" name="Content Placeholder 2"/>
          <p:cNvSpPr txBox="1">
            <a:spLocks/>
          </p:cNvSpPr>
          <p:nvPr/>
        </p:nvSpPr>
        <p:spPr>
          <a:xfrm>
            <a:off x="838200" y="1825625"/>
            <a:ext cx="5486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smtClean="0"/>
              <a:t>Canny threshold 100</a:t>
            </a:r>
          </a:p>
          <a:p>
            <a:pPr lvl="1"/>
            <a:endParaRPr lang="nl-BE" dirty="0"/>
          </a:p>
          <a:p>
            <a:pPr lvl="1"/>
            <a:endParaRPr lang="nl-BE" dirty="0" smtClean="0"/>
          </a:p>
          <a:p>
            <a:pPr lvl="1"/>
            <a:endParaRPr lang="nl-BE" dirty="0"/>
          </a:p>
          <a:p>
            <a:pPr lvl="1"/>
            <a:endParaRPr lang="nl-BE" dirty="0" smtClean="0"/>
          </a:p>
          <a:p>
            <a:pPr lvl="1"/>
            <a:endParaRPr lang="nl-BE" dirty="0"/>
          </a:p>
          <a:p>
            <a:r>
              <a:rPr lang="nl-BE" dirty="0"/>
              <a:t>Canny threshold </a:t>
            </a:r>
            <a:r>
              <a:rPr lang="nl-BE" dirty="0" smtClean="0"/>
              <a:t>50</a:t>
            </a:r>
            <a:endParaRPr lang="nl-BE" dirty="0"/>
          </a:p>
          <a:p>
            <a:pPr marL="914400" lvl="2" indent="0">
              <a:buNone/>
            </a:pPr>
            <a:endParaRPr lang="nl-BE" dirty="0"/>
          </a:p>
          <a:p>
            <a:pPr lvl="1"/>
            <a:endParaRPr lang="nl-BE" dirty="0" smtClean="0"/>
          </a:p>
          <a:p>
            <a:pPr marL="914400" lvl="2" indent="0">
              <a:buNone/>
            </a:pPr>
            <a:endParaRPr lang="nl-BE" dirty="0"/>
          </a:p>
        </p:txBody>
      </p:sp>
      <p:graphicFrame>
        <p:nvGraphicFramePr>
          <p:cNvPr id="9" name="Content Placeholder 4"/>
          <p:cNvGraphicFramePr>
            <a:graphicFrameLocks/>
          </p:cNvGraphicFramePr>
          <p:nvPr>
            <p:extLst>
              <p:ext uri="{D42A27DB-BD31-4B8C-83A1-F6EECF244321}">
                <p14:modId xmlns:p14="http://schemas.microsoft.com/office/powerpoint/2010/main" val="3708043594"/>
              </p:ext>
            </p:extLst>
          </p:nvPr>
        </p:nvGraphicFramePr>
        <p:xfrm>
          <a:off x="838200" y="4769304"/>
          <a:ext cx="10515600" cy="1854200"/>
        </p:xfrm>
        <a:graphic>
          <a:graphicData uri="http://schemas.openxmlformats.org/drawingml/2006/table">
            <a:tbl>
              <a:tblPr firstRow="1" bandRow="1">
                <a:tableStyleId>{5C22544A-7EE6-4342-B048-85BDC9FD1C3A}</a:tableStyleId>
              </a:tblPr>
              <a:tblGrid>
                <a:gridCol w="2103120"/>
                <a:gridCol w="2103120"/>
                <a:gridCol w="2103120"/>
                <a:gridCol w="2103120"/>
                <a:gridCol w="2103120"/>
              </a:tblGrid>
              <a:tr h="370840">
                <a:tc>
                  <a:txBody>
                    <a:bodyPr/>
                    <a:lstStyle/>
                    <a:p>
                      <a:r>
                        <a:rPr lang="nl-BE" dirty="0" smtClean="0"/>
                        <a:t>Set</a:t>
                      </a:r>
                      <a:endParaRPr lang="nl-BE" dirty="0"/>
                    </a:p>
                  </a:txBody>
                  <a:tcPr/>
                </a:tc>
                <a:tc>
                  <a:txBody>
                    <a:bodyPr/>
                    <a:lstStyle/>
                    <a:p>
                      <a:r>
                        <a:rPr lang="nl-BE" dirty="0" smtClean="0"/>
                        <a:t>TPR%</a:t>
                      </a:r>
                      <a:endParaRPr lang="nl-BE" dirty="0"/>
                    </a:p>
                  </a:txBody>
                  <a:tcPr/>
                </a:tc>
                <a:tc>
                  <a:txBody>
                    <a:bodyPr/>
                    <a:lstStyle/>
                    <a:p>
                      <a:r>
                        <a:rPr lang="nl-BE" dirty="0" smtClean="0"/>
                        <a:t>FPR%</a:t>
                      </a:r>
                      <a:endParaRPr lang="nl-BE" dirty="0"/>
                    </a:p>
                  </a:txBody>
                  <a:tcPr/>
                </a:tc>
                <a:tc>
                  <a:txBody>
                    <a:bodyPr/>
                    <a:lstStyle/>
                    <a:p>
                      <a:r>
                        <a:rPr lang="nl-BE" dirty="0" smtClean="0"/>
                        <a:t>F1-Score</a:t>
                      </a:r>
                      <a:endParaRPr lang="nl-BE" dirty="0"/>
                    </a:p>
                  </a:txBody>
                  <a:tcPr/>
                </a:tc>
                <a:tc>
                  <a:txBody>
                    <a:bodyPr/>
                    <a:lstStyle/>
                    <a:p>
                      <a:r>
                        <a:rPr lang="nl-BE" dirty="0" smtClean="0"/>
                        <a:t>Average time</a:t>
                      </a:r>
                      <a:r>
                        <a:rPr lang="nl-BE" baseline="0" dirty="0" smtClean="0"/>
                        <a:t> (ms)</a:t>
                      </a:r>
                      <a:endParaRPr lang="nl-BE" dirty="0"/>
                    </a:p>
                  </a:txBody>
                  <a:tcPr/>
                </a:tc>
              </a:tr>
              <a:tr h="370840">
                <a:tc>
                  <a:txBody>
                    <a:bodyPr/>
                    <a:lstStyle/>
                    <a:p>
                      <a:r>
                        <a:rPr lang="nl-BE" dirty="0" smtClean="0"/>
                        <a:t>01</a:t>
                      </a:r>
                      <a:endParaRPr lang="nl-BE" dirty="0"/>
                    </a:p>
                  </a:txBody>
                  <a:tcPr/>
                </a:tc>
                <a:tc>
                  <a:txBody>
                    <a:bodyPr/>
                    <a:lstStyle/>
                    <a:p>
                      <a:r>
                        <a:rPr lang="nl-BE" dirty="0" smtClean="0">
                          <a:solidFill>
                            <a:srgbClr val="FF0000"/>
                          </a:solidFill>
                        </a:rPr>
                        <a:t>59.49</a:t>
                      </a:r>
                      <a:endParaRPr lang="nl-BE" dirty="0">
                        <a:solidFill>
                          <a:srgbClr val="FF0000"/>
                        </a:solidFill>
                      </a:endParaRPr>
                    </a:p>
                  </a:txBody>
                  <a:tcPr/>
                </a:tc>
                <a:tc>
                  <a:txBody>
                    <a:bodyPr/>
                    <a:lstStyle/>
                    <a:p>
                      <a:r>
                        <a:rPr lang="nl-BE" dirty="0" smtClean="0">
                          <a:solidFill>
                            <a:srgbClr val="00B050"/>
                          </a:solidFill>
                        </a:rPr>
                        <a:t>0.07</a:t>
                      </a:r>
                      <a:endParaRPr lang="nl-BE" dirty="0">
                        <a:solidFill>
                          <a:srgbClr val="00B050"/>
                        </a:solidFill>
                      </a:endParaRPr>
                    </a:p>
                  </a:txBody>
                  <a:tcPr/>
                </a:tc>
                <a:tc>
                  <a:txBody>
                    <a:bodyPr/>
                    <a:lstStyle/>
                    <a:p>
                      <a:r>
                        <a:rPr lang="nl-BE" dirty="0" smtClean="0">
                          <a:solidFill>
                            <a:srgbClr val="00B050"/>
                          </a:solidFill>
                        </a:rPr>
                        <a:t>0.7451</a:t>
                      </a:r>
                      <a:endParaRPr lang="nl-BE" dirty="0">
                        <a:solidFill>
                          <a:srgbClr val="00B050"/>
                        </a:solidFill>
                      </a:endParaRPr>
                    </a:p>
                  </a:txBody>
                  <a:tcPr/>
                </a:tc>
                <a:tc>
                  <a:txBody>
                    <a:bodyPr/>
                    <a:lstStyle/>
                    <a:p>
                      <a:r>
                        <a:rPr lang="nl-BE" dirty="0" smtClean="0">
                          <a:solidFill>
                            <a:srgbClr val="FF0000"/>
                          </a:solidFill>
                        </a:rPr>
                        <a:t>335</a:t>
                      </a:r>
                      <a:endParaRPr lang="nl-BE" dirty="0">
                        <a:solidFill>
                          <a:srgbClr val="FF0000"/>
                        </a:solidFill>
                      </a:endParaRPr>
                    </a:p>
                  </a:txBody>
                  <a:tcPr/>
                </a:tc>
              </a:tr>
              <a:tr h="370840">
                <a:tc>
                  <a:txBody>
                    <a:bodyPr/>
                    <a:lstStyle/>
                    <a:p>
                      <a:r>
                        <a:rPr lang="nl-BE" dirty="0" smtClean="0"/>
                        <a:t>02</a:t>
                      </a:r>
                      <a:endParaRPr lang="nl-BE" dirty="0"/>
                    </a:p>
                  </a:txBody>
                  <a:tcPr/>
                </a:tc>
                <a:tc>
                  <a:txBody>
                    <a:bodyPr/>
                    <a:lstStyle/>
                    <a:p>
                      <a:r>
                        <a:rPr lang="nl-BE" dirty="0" smtClean="0">
                          <a:solidFill>
                            <a:srgbClr val="FF0000"/>
                          </a:solidFill>
                        </a:rPr>
                        <a:t>88.04</a:t>
                      </a:r>
                      <a:endParaRPr lang="nl-BE" dirty="0">
                        <a:solidFill>
                          <a:srgbClr val="FF0000"/>
                        </a:solidFill>
                      </a:endParaRPr>
                    </a:p>
                  </a:txBody>
                  <a:tcPr/>
                </a:tc>
                <a:tc>
                  <a:txBody>
                    <a:bodyPr/>
                    <a:lstStyle/>
                    <a:p>
                      <a:r>
                        <a:rPr lang="nl-BE" b="1" dirty="0" smtClean="0">
                          <a:solidFill>
                            <a:srgbClr val="00B050"/>
                          </a:solidFill>
                        </a:rPr>
                        <a:t>0.07</a:t>
                      </a:r>
                      <a:endParaRPr lang="nl-BE" b="1" dirty="0">
                        <a:solidFill>
                          <a:srgbClr val="00B050"/>
                        </a:solidFill>
                      </a:endParaRPr>
                    </a:p>
                  </a:txBody>
                  <a:tcPr/>
                </a:tc>
                <a:tc>
                  <a:txBody>
                    <a:bodyPr/>
                    <a:lstStyle/>
                    <a:p>
                      <a:r>
                        <a:rPr lang="nl-BE" dirty="0" smtClean="0">
                          <a:solidFill>
                            <a:srgbClr val="00B050"/>
                          </a:solidFill>
                        </a:rPr>
                        <a:t>0.9346</a:t>
                      </a:r>
                      <a:endParaRPr lang="nl-BE" dirty="0">
                        <a:solidFill>
                          <a:srgbClr val="00B050"/>
                        </a:solidFill>
                      </a:endParaRPr>
                    </a:p>
                  </a:txBody>
                  <a:tcPr/>
                </a:tc>
                <a:tc>
                  <a:txBody>
                    <a:bodyPr/>
                    <a:lstStyle/>
                    <a:p>
                      <a:r>
                        <a:rPr lang="nl-BE" dirty="0" smtClean="0">
                          <a:solidFill>
                            <a:srgbClr val="FF0000"/>
                          </a:solidFill>
                        </a:rPr>
                        <a:t>317</a:t>
                      </a:r>
                      <a:endParaRPr lang="nl-BE" dirty="0">
                        <a:solidFill>
                          <a:srgbClr val="FF0000"/>
                        </a:solidFill>
                      </a:endParaRPr>
                    </a:p>
                  </a:txBody>
                  <a:tcPr/>
                </a:tc>
              </a:tr>
              <a:tr h="370840">
                <a:tc>
                  <a:txBody>
                    <a:bodyPr/>
                    <a:lstStyle/>
                    <a:p>
                      <a:r>
                        <a:rPr lang="nl-BE" dirty="0" smtClean="0"/>
                        <a:t>03</a:t>
                      </a:r>
                      <a:endParaRPr lang="nl-BE" dirty="0"/>
                    </a:p>
                  </a:txBody>
                  <a:tcPr/>
                </a:tc>
                <a:tc>
                  <a:txBody>
                    <a:bodyPr/>
                    <a:lstStyle/>
                    <a:p>
                      <a:r>
                        <a:rPr lang="nl-BE" dirty="0" smtClean="0">
                          <a:solidFill>
                            <a:srgbClr val="FF0000"/>
                          </a:solidFill>
                        </a:rPr>
                        <a:t>70.07</a:t>
                      </a:r>
                      <a:endParaRPr lang="nl-BE" dirty="0">
                        <a:solidFill>
                          <a:srgbClr val="FF0000"/>
                        </a:solidFill>
                      </a:endParaRPr>
                    </a:p>
                  </a:txBody>
                  <a:tcPr/>
                </a:tc>
                <a:tc>
                  <a:txBody>
                    <a:bodyPr/>
                    <a:lstStyle/>
                    <a:p>
                      <a:r>
                        <a:rPr lang="nl-BE" dirty="0" smtClean="0">
                          <a:solidFill>
                            <a:srgbClr val="00B050"/>
                          </a:solidFill>
                        </a:rPr>
                        <a:t>7.41</a:t>
                      </a:r>
                      <a:endParaRPr lang="nl-BE" dirty="0">
                        <a:solidFill>
                          <a:srgbClr val="00B050"/>
                        </a:solidFill>
                      </a:endParaRPr>
                    </a:p>
                  </a:txBody>
                  <a:tcPr/>
                </a:tc>
                <a:tc>
                  <a:txBody>
                    <a:bodyPr/>
                    <a:lstStyle/>
                    <a:p>
                      <a:r>
                        <a:rPr lang="nl-BE" dirty="0" smtClean="0">
                          <a:solidFill>
                            <a:srgbClr val="FF0000"/>
                          </a:solidFill>
                        </a:rPr>
                        <a:t>0.8132</a:t>
                      </a:r>
                      <a:endParaRPr lang="nl-BE" dirty="0">
                        <a:solidFill>
                          <a:srgbClr val="FF0000"/>
                        </a:solidFill>
                      </a:endParaRPr>
                    </a:p>
                  </a:txBody>
                  <a:tcPr/>
                </a:tc>
                <a:tc>
                  <a:txBody>
                    <a:bodyPr/>
                    <a:lstStyle/>
                    <a:p>
                      <a:r>
                        <a:rPr lang="nl-BE" dirty="0" smtClean="0">
                          <a:solidFill>
                            <a:srgbClr val="FF0000"/>
                          </a:solidFill>
                        </a:rPr>
                        <a:t>303</a:t>
                      </a:r>
                      <a:endParaRPr lang="nl-BE" dirty="0">
                        <a:solidFill>
                          <a:srgbClr val="FF0000"/>
                        </a:solidFill>
                      </a:endParaRPr>
                    </a:p>
                  </a:txBody>
                  <a:tcPr/>
                </a:tc>
              </a:tr>
              <a:tr h="370840">
                <a:tc>
                  <a:txBody>
                    <a:bodyPr/>
                    <a:lstStyle/>
                    <a:p>
                      <a:r>
                        <a:rPr lang="nl-BE" dirty="0" smtClean="0"/>
                        <a:t>04</a:t>
                      </a:r>
                      <a:endParaRPr lang="nl-BE" dirty="0"/>
                    </a:p>
                  </a:txBody>
                  <a:tcPr/>
                </a:tc>
                <a:tc>
                  <a:txBody>
                    <a:bodyPr/>
                    <a:lstStyle/>
                    <a:p>
                      <a:r>
                        <a:rPr lang="nl-BE" b="1" dirty="0" smtClean="0">
                          <a:solidFill>
                            <a:srgbClr val="FF0000"/>
                          </a:solidFill>
                        </a:rPr>
                        <a:t>56.39</a:t>
                      </a:r>
                      <a:endParaRPr lang="nl-BE" b="1" dirty="0">
                        <a:solidFill>
                          <a:srgbClr val="FF0000"/>
                        </a:solidFill>
                      </a:endParaRPr>
                    </a:p>
                  </a:txBody>
                  <a:tcPr/>
                </a:tc>
                <a:tc>
                  <a:txBody>
                    <a:bodyPr/>
                    <a:lstStyle/>
                    <a:p>
                      <a:r>
                        <a:rPr lang="nl-BE" b="1" dirty="0" smtClean="0">
                          <a:solidFill>
                            <a:srgbClr val="00B050"/>
                          </a:solidFill>
                        </a:rPr>
                        <a:t>0.23</a:t>
                      </a:r>
                      <a:endParaRPr lang="nl-BE" b="1" dirty="0">
                        <a:solidFill>
                          <a:srgbClr val="00B050"/>
                        </a:solidFill>
                      </a:endParaRPr>
                    </a:p>
                  </a:txBody>
                  <a:tcPr/>
                </a:tc>
                <a:tc>
                  <a:txBody>
                    <a:bodyPr/>
                    <a:lstStyle/>
                    <a:p>
                      <a:r>
                        <a:rPr lang="nl-BE" dirty="0" smtClean="0">
                          <a:solidFill>
                            <a:srgbClr val="FF0000"/>
                          </a:solidFill>
                        </a:rPr>
                        <a:t>0.7193</a:t>
                      </a:r>
                      <a:endParaRPr lang="nl-BE" dirty="0">
                        <a:solidFill>
                          <a:srgbClr val="FF0000"/>
                        </a:solidFill>
                      </a:endParaRPr>
                    </a:p>
                  </a:txBody>
                  <a:tcPr/>
                </a:tc>
                <a:tc>
                  <a:txBody>
                    <a:bodyPr/>
                    <a:lstStyle/>
                    <a:p>
                      <a:r>
                        <a:rPr lang="nl-BE" dirty="0" smtClean="0">
                          <a:solidFill>
                            <a:srgbClr val="FF0000"/>
                          </a:solidFill>
                        </a:rPr>
                        <a:t>314</a:t>
                      </a:r>
                      <a:endParaRPr lang="nl-BE" dirty="0">
                        <a:solidFill>
                          <a:srgbClr val="FF0000"/>
                        </a:solidFill>
                      </a:endParaRPr>
                    </a:p>
                  </a:txBody>
                  <a:tcPr/>
                </a:tc>
              </a:tr>
            </a:tbl>
          </a:graphicData>
        </a:graphic>
      </p:graphicFrame>
    </p:spTree>
    <p:extLst>
      <p:ext uri="{BB962C8B-B14F-4D97-AF65-F5344CB8AC3E}">
        <p14:creationId xmlns:p14="http://schemas.microsoft.com/office/powerpoint/2010/main" val="629972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nl-BE" dirty="0"/>
          </a:p>
        </p:txBody>
      </p:sp>
      <p:sp>
        <p:nvSpPr>
          <p:cNvPr id="3" name="Content Placeholder 2"/>
          <p:cNvSpPr>
            <a:spLocks noGrp="1"/>
          </p:cNvSpPr>
          <p:nvPr>
            <p:ph idx="1"/>
          </p:nvPr>
        </p:nvSpPr>
        <p:spPr/>
        <p:txBody>
          <a:bodyPr/>
          <a:lstStyle/>
          <a:p>
            <a:r>
              <a:rPr lang="nl-BE" dirty="0"/>
              <a:t>Video </a:t>
            </a:r>
            <a:r>
              <a:rPr lang="nl-BE" dirty="0" smtClean="0"/>
              <a:t>recording</a:t>
            </a:r>
          </a:p>
          <a:p>
            <a:endParaRPr lang="nl-BE" dirty="0"/>
          </a:p>
          <a:p>
            <a:pPr lvl="1"/>
            <a:r>
              <a:rPr lang="nl-BE" dirty="0"/>
              <a:t>Lumia 630 Phone </a:t>
            </a:r>
            <a:r>
              <a:rPr lang="nl-BE" dirty="0" smtClean="0"/>
              <a:t>camera</a:t>
            </a:r>
          </a:p>
          <a:p>
            <a:pPr lvl="1"/>
            <a:endParaRPr lang="nl-BE" dirty="0"/>
          </a:p>
          <a:p>
            <a:pPr lvl="1"/>
            <a:r>
              <a:rPr lang="nl-BE" dirty="0"/>
              <a:t>Lower contrast than sets, rain conditions, shaking </a:t>
            </a:r>
            <a:r>
              <a:rPr lang="nl-BE" dirty="0" smtClean="0"/>
              <a:t>camera</a:t>
            </a:r>
          </a:p>
          <a:p>
            <a:pPr lvl="1"/>
            <a:endParaRPr lang="nl-BE" dirty="0" smtClean="0"/>
          </a:p>
          <a:p>
            <a:pPr lvl="1"/>
            <a:r>
              <a:rPr lang="nl-BE" dirty="0" smtClean="0"/>
              <a:t>Goal: determine algorithm stability</a:t>
            </a:r>
            <a:endParaRPr lang="nl-BE" dirty="0"/>
          </a:p>
        </p:txBody>
      </p:sp>
    </p:spTree>
    <p:extLst>
      <p:ext uri="{BB962C8B-B14F-4D97-AF65-F5344CB8AC3E}">
        <p14:creationId xmlns:p14="http://schemas.microsoft.com/office/powerpoint/2010/main" val="418039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Video</a:t>
            </a:r>
            <a:endParaRPr lang="nl-BE" dirty="0"/>
          </a:p>
        </p:txBody>
      </p:sp>
      <p:sp>
        <p:nvSpPr>
          <p:cNvPr id="3" name="Content Placeholder 2"/>
          <p:cNvSpPr>
            <a:spLocks noGrp="1"/>
          </p:cNvSpPr>
          <p:nvPr>
            <p:ph idx="1"/>
          </p:nvPr>
        </p:nvSpPr>
        <p:spPr/>
        <p:txBody>
          <a:bodyPr>
            <a:normAutofit fontScale="92500"/>
          </a:bodyPr>
          <a:lstStyle/>
          <a:p>
            <a:r>
              <a:rPr lang="nl-BE" dirty="0" smtClean="0"/>
              <a:t>Sample 1: </a:t>
            </a:r>
          </a:p>
          <a:p>
            <a:pPr lvl="1"/>
            <a:r>
              <a:rPr lang="nl-BE" dirty="0" smtClean="0"/>
              <a:t>2-lane road (R4) with light rain</a:t>
            </a:r>
          </a:p>
          <a:p>
            <a:pPr lvl="1"/>
            <a:r>
              <a:rPr lang="nl-BE" dirty="0" smtClean="0"/>
              <a:t>Well defined road marks</a:t>
            </a:r>
          </a:p>
          <a:p>
            <a:pPr lvl="1"/>
            <a:r>
              <a:rPr lang="nl-BE" dirty="0" smtClean="0"/>
              <a:t>Output of all 3 detectors</a:t>
            </a:r>
          </a:p>
          <a:p>
            <a:pPr marL="457200" lvl="1" indent="0">
              <a:buNone/>
            </a:pPr>
            <a:endParaRPr lang="nl-BE" dirty="0" smtClean="0"/>
          </a:p>
          <a:p>
            <a:r>
              <a:rPr lang="nl-BE" dirty="0" smtClean="0"/>
              <a:t>Sample 2:</a:t>
            </a:r>
          </a:p>
          <a:p>
            <a:pPr lvl="1"/>
            <a:r>
              <a:rPr lang="nl-BE" dirty="0" smtClean="0"/>
              <a:t>Countryside road without road marks</a:t>
            </a:r>
          </a:p>
          <a:p>
            <a:pPr lvl="1"/>
            <a:r>
              <a:rPr lang="nl-BE" dirty="0" smtClean="0"/>
              <a:t>Highly textured paved without well defined boundaries</a:t>
            </a:r>
          </a:p>
          <a:p>
            <a:pPr marL="457200" lvl="1" indent="0">
              <a:buNone/>
            </a:pPr>
            <a:endParaRPr lang="nl-BE" dirty="0" smtClean="0"/>
          </a:p>
          <a:p>
            <a:r>
              <a:rPr lang="nl-BE" dirty="0" smtClean="0"/>
              <a:t>Sample 3:</a:t>
            </a:r>
          </a:p>
          <a:p>
            <a:pPr lvl="1"/>
            <a:r>
              <a:rPr lang="nl-BE" dirty="0" smtClean="0"/>
              <a:t>Difference between fixed Canny threshold and adaptive with noise </a:t>
            </a:r>
            <a:r>
              <a:rPr lang="en-US" dirty="0" smtClean="0"/>
              <a:t>suppression</a:t>
            </a:r>
          </a:p>
          <a:p>
            <a:pPr lvl="2"/>
            <a:endParaRPr lang="nl-BE" dirty="0"/>
          </a:p>
        </p:txBody>
      </p:sp>
    </p:spTree>
    <p:extLst>
      <p:ext uri="{BB962C8B-B14F-4D97-AF65-F5344CB8AC3E}">
        <p14:creationId xmlns:p14="http://schemas.microsoft.com/office/powerpoint/2010/main" val="1979908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detection from a simple 2D Camera</a:t>
            </a:r>
            <a:endParaRPr lang="nl-BE"/>
          </a:p>
        </p:txBody>
      </p:sp>
      <p:sp>
        <p:nvSpPr>
          <p:cNvPr id="3" name="Content Placeholder 2"/>
          <p:cNvSpPr>
            <a:spLocks noGrp="1"/>
          </p:cNvSpPr>
          <p:nvPr>
            <p:ph idx="1"/>
          </p:nvPr>
        </p:nvSpPr>
        <p:spPr/>
        <p:txBody>
          <a:bodyPr>
            <a:normAutofit lnSpcReduction="10000"/>
          </a:bodyPr>
          <a:lstStyle/>
          <a:p>
            <a:r>
              <a:rPr lang="nl-BE" dirty="0">
                <a:solidFill>
                  <a:schemeClr val="bg1">
                    <a:lumMod val="65000"/>
                  </a:schemeClr>
                </a:solidFill>
              </a:rPr>
              <a:t>Project plan</a:t>
            </a:r>
          </a:p>
          <a:p>
            <a:r>
              <a:rPr lang="nl-BE" dirty="0">
                <a:solidFill>
                  <a:schemeClr val="bg1">
                    <a:lumMod val="65000"/>
                  </a:schemeClr>
                </a:solidFill>
              </a:rPr>
              <a:t>Solution - </a:t>
            </a:r>
            <a:r>
              <a:rPr lang="nl-BE" dirty="0" err="1">
                <a:solidFill>
                  <a:schemeClr val="bg1">
                    <a:lumMod val="65000"/>
                  </a:schemeClr>
                </a:solidFill>
              </a:rPr>
              <a:t>classifier</a:t>
            </a:r>
            <a:endParaRPr lang="nl-BE" dirty="0">
              <a:solidFill>
                <a:schemeClr val="bg1">
                  <a:lumMod val="65000"/>
                </a:schemeClr>
              </a:solidFill>
            </a:endParaRPr>
          </a:p>
          <a:p>
            <a:pPr lvl="1"/>
            <a:r>
              <a:rPr lang="nl-BE" dirty="0">
                <a:solidFill>
                  <a:schemeClr val="bg1">
                    <a:lumMod val="65000"/>
                  </a:schemeClr>
                </a:solidFill>
              </a:rPr>
              <a:t>Model 1 – Support Vector Machines</a:t>
            </a:r>
          </a:p>
          <a:p>
            <a:pPr lvl="1"/>
            <a:r>
              <a:rPr lang="nl-BE" dirty="0">
                <a:solidFill>
                  <a:schemeClr val="bg1">
                    <a:lumMod val="65000"/>
                  </a:schemeClr>
                </a:solidFill>
              </a:rPr>
              <a:t>Model 2 – Lane </a:t>
            </a:r>
            <a:r>
              <a:rPr lang="nl-BE" dirty="0" err="1">
                <a:solidFill>
                  <a:schemeClr val="bg1">
                    <a:lumMod val="65000"/>
                  </a:schemeClr>
                </a:solidFill>
              </a:rPr>
              <a:t>detection</a:t>
            </a:r>
            <a:r>
              <a:rPr lang="nl-BE" dirty="0">
                <a:solidFill>
                  <a:schemeClr val="bg1">
                    <a:lumMod val="65000"/>
                  </a:schemeClr>
                </a:solidFill>
              </a:rPr>
              <a:t>, </a:t>
            </a:r>
            <a:r>
              <a:rPr lang="nl-BE" dirty="0" err="1">
                <a:solidFill>
                  <a:schemeClr val="bg1">
                    <a:lumMod val="65000"/>
                  </a:schemeClr>
                </a:solidFill>
              </a:rPr>
              <a:t>texture</a:t>
            </a:r>
            <a:r>
              <a:rPr lang="nl-BE" dirty="0">
                <a:solidFill>
                  <a:schemeClr val="bg1">
                    <a:lumMod val="65000"/>
                  </a:schemeClr>
                </a:solidFill>
              </a:rPr>
              <a:t> </a:t>
            </a:r>
            <a:r>
              <a:rPr lang="nl-BE" dirty="0" err="1">
                <a:solidFill>
                  <a:schemeClr val="bg1">
                    <a:lumMod val="65000"/>
                  </a:schemeClr>
                </a:solidFill>
              </a:rPr>
              <a:t>and</a:t>
            </a:r>
            <a:r>
              <a:rPr lang="nl-BE" dirty="0">
                <a:solidFill>
                  <a:schemeClr val="bg1">
                    <a:lumMod val="65000"/>
                  </a:schemeClr>
                </a:solidFill>
              </a:rPr>
              <a:t> clustering </a:t>
            </a:r>
            <a:r>
              <a:rPr lang="nl-BE" dirty="0" err="1">
                <a:solidFill>
                  <a:schemeClr val="bg1">
                    <a:lumMod val="65000"/>
                  </a:schemeClr>
                </a:solidFill>
              </a:rPr>
              <a:t>classifier</a:t>
            </a:r>
            <a:endParaRPr lang="nl-BE" dirty="0">
              <a:solidFill>
                <a:schemeClr val="bg1">
                  <a:lumMod val="65000"/>
                </a:schemeClr>
              </a:solidFill>
            </a:endParaRPr>
          </a:p>
          <a:p>
            <a:pPr lvl="1"/>
            <a:r>
              <a:rPr lang="nl-BE" dirty="0">
                <a:solidFill>
                  <a:schemeClr val="bg1">
                    <a:lumMod val="65000"/>
                  </a:schemeClr>
                </a:solidFill>
              </a:rPr>
              <a:t>Model </a:t>
            </a:r>
            <a:r>
              <a:rPr lang="nl-BE" dirty="0" err="1">
                <a:solidFill>
                  <a:schemeClr val="bg1">
                    <a:lumMod val="65000"/>
                  </a:schemeClr>
                </a:solidFill>
              </a:rPr>
              <a:t>comparison</a:t>
            </a:r>
            <a:endParaRPr lang="nl-BE" dirty="0">
              <a:solidFill>
                <a:schemeClr val="bg1">
                  <a:lumMod val="65000"/>
                </a:schemeClr>
              </a:solidFill>
            </a:endParaRPr>
          </a:p>
          <a:p>
            <a:pPr marL="228600" lvl="1">
              <a:spcBef>
                <a:spcPts val="1000"/>
              </a:spcBef>
            </a:pPr>
            <a:r>
              <a:rPr lang="nl-BE" sz="2800" dirty="0">
                <a:solidFill>
                  <a:schemeClr val="bg1">
                    <a:lumMod val="65000"/>
                  </a:schemeClr>
                </a:solidFill>
              </a:rPr>
              <a:t>Lane </a:t>
            </a:r>
            <a:r>
              <a:rPr lang="nl-BE" sz="2800" dirty="0" err="1">
                <a:solidFill>
                  <a:schemeClr val="bg1">
                    <a:lumMod val="65000"/>
                  </a:schemeClr>
                </a:solidFill>
              </a:rPr>
              <a:t>detection</a:t>
            </a:r>
            <a:r>
              <a:rPr lang="nl-BE" sz="2800" dirty="0">
                <a:solidFill>
                  <a:schemeClr val="bg1">
                    <a:lumMod val="65000"/>
                  </a:schemeClr>
                </a:solidFill>
              </a:rPr>
              <a:t>, </a:t>
            </a:r>
            <a:r>
              <a:rPr lang="nl-BE" sz="2800" dirty="0" err="1">
                <a:solidFill>
                  <a:schemeClr val="bg1">
                    <a:lumMod val="65000"/>
                  </a:schemeClr>
                </a:solidFill>
              </a:rPr>
              <a:t>texture</a:t>
            </a:r>
            <a:r>
              <a:rPr lang="nl-BE" sz="2800" dirty="0">
                <a:solidFill>
                  <a:schemeClr val="bg1">
                    <a:lumMod val="65000"/>
                  </a:schemeClr>
                </a:solidFill>
              </a:rPr>
              <a:t> </a:t>
            </a:r>
            <a:r>
              <a:rPr lang="nl-BE" sz="2800" dirty="0" err="1">
                <a:solidFill>
                  <a:schemeClr val="bg1">
                    <a:lumMod val="65000"/>
                  </a:schemeClr>
                </a:solidFill>
              </a:rPr>
              <a:t>and</a:t>
            </a:r>
            <a:r>
              <a:rPr lang="nl-BE" sz="2800" dirty="0">
                <a:solidFill>
                  <a:schemeClr val="bg1">
                    <a:lumMod val="65000"/>
                  </a:schemeClr>
                </a:solidFill>
              </a:rPr>
              <a:t> clustering </a:t>
            </a:r>
            <a:r>
              <a:rPr lang="nl-BE" sz="2800" dirty="0" err="1">
                <a:solidFill>
                  <a:schemeClr val="bg1">
                    <a:lumMod val="65000"/>
                  </a:schemeClr>
                </a:solidFill>
              </a:rPr>
              <a:t>classifier</a:t>
            </a:r>
            <a:r>
              <a:rPr lang="nl-BE" sz="2800" dirty="0">
                <a:solidFill>
                  <a:schemeClr val="bg1">
                    <a:lumMod val="65000"/>
                  </a:schemeClr>
                </a:solidFill>
              </a:rPr>
              <a:t> model</a:t>
            </a:r>
          </a:p>
          <a:p>
            <a:pPr lvl="1"/>
            <a:r>
              <a:rPr lang="nl-BE" dirty="0">
                <a:solidFill>
                  <a:schemeClr val="bg1">
                    <a:lumMod val="65000"/>
                  </a:schemeClr>
                </a:solidFill>
              </a:rPr>
              <a:t>Lane </a:t>
            </a:r>
            <a:r>
              <a:rPr lang="nl-BE" dirty="0" err="1">
                <a:solidFill>
                  <a:schemeClr val="bg1">
                    <a:lumMod val="65000"/>
                  </a:schemeClr>
                </a:solidFill>
              </a:rPr>
              <a:t>detection</a:t>
            </a:r>
            <a:endParaRPr lang="nl-BE" dirty="0">
              <a:solidFill>
                <a:schemeClr val="bg1">
                  <a:lumMod val="65000"/>
                </a:schemeClr>
              </a:solidFill>
            </a:endParaRPr>
          </a:p>
          <a:p>
            <a:pPr lvl="1"/>
            <a:r>
              <a:rPr lang="nl-BE" dirty="0" err="1">
                <a:solidFill>
                  <a:schemeClr val="bg1">
                    <a:lumMod val="65000"/>
                  </a:schemeClr>
                </a:solidFill>
              </a:rPr>
              <a:t>Texture</a:t>
            </a:r>
            <a:r>
              <a:rPr lang="nl-BE" dirty="0">
                <a:solidFill>
                  <a:schemeClr val="bg1">
                    <a:lumMod val="65000"/>
                  </a:schemeClr>
                </a:solidFill>
              </a:rPr>
              <a:t> </a:t>
            </a:r>
            <a:r>
              <a:rPr lang="nl-BE" dirty="0" err="1">
                <a:solidFill>
                  <a:schemeClr val="bg1">
                    <a:lumMod val="65000"/>
                  </a:schemeClr>
                </a:solidFill>
              </a:rPr>
              <a:t>classifier</a:t>
            </a:r>
            <a:endParaRPr lang="nl-BE" dirty="0">
              <a:solidFill>
                <a:schemeClr val="bg1">
                  <a:lumMod val="65000"/>
                </a:schemeClr>
              </a:solidFill>
            </a:endParaRPr>
          </a:p>
          <a:p>
            <a:pPr lvl="1"/>
            <a:r>
              <a:rPr lang="nl-BE" dirty="0">
                <a:solidFill>
                  <a:schemeClr val="bg1">
                    <a:lumMod val="65000"/>
                  </a:schemeClr>
                </a:solidFill>
              </a:rPr>
              <a:t>Clustering </a:t>
            </a:r>
          </a:p>
          <a:p>
            <a:pPr lvl="1"/>
            <a:r>
              <a:rPr lang="nl-BE" dirty="0">
                <a:solidFill>
                  <a:schemeClr val="bg1">
                    <a:lumMod val="65000"/>
                  </a:schemeClr>
                </a:solidFill>
              </a:rPr>
              <a:t>Model</a:t>
            </a:r>
          </a:p>
          <a:p>
            <a:pPr lvl="1"/>
            <a:r>
              <a:rPr lang="nl-BE" dirty="0" err="1" smtClean="0">
                <a:solidFill>
                  <a:schemeClr val="bg1">
                    <a:lumMod val="65000"/>
                  </a:schemeClr>
                </a:solidFill>
              </a:rPr>
              <a:t>Results</a:t>
            </a:r>
            <a:endParaRPr lang="nl-BE" dirty="0">
              <a:solidFill>
                <a:schemeClr val="bg1">
                  <a:lumMod val="6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9513" y="1825625"/>
            <a:ext cx="4030878" cy="4238655"/>
          </a:xfrm>
          <a:prstGeom prst="rect">
            <a:avLst/>
          </a:prstGeom>
        </p:spPr>
      </p:pic>
    </p:spTree>
    <p:extLst>
      <p:ext uri="{BB962C8B-B14F-4D97-AF65-F5344CB8AC3E}">
        <p14:creationId xmlns:p14="http://schemas.microsoft.com/office/powerpoint/2010/main" val="2248470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detection from a simple 2D Camera</a:t>
            </a:r>
            <a:endParaRPr lang="nl-BE"/>
          </a:p>
        </p:txBody>
      </p:sp>
      <p:sp>
        <p:nvSpPr>
          <p:cNvPr id="3" name="Content Placeholder 2"/>
          <p:cNvSpPr>
            <a:spLocks noGrp="1"/>
          </p:cNvSpPr>
          <p:nvPr>
            <p:ph idx="1"/>
          </p:nvPr>
        </p:nvSpPr>
        <p:spPr/>
        <p:txBody>
          <a:bodyPr/>
          <a:lstStyle/>
          <a:p>
            <a:r>
              <a:rPr lang="nl-BE" dirty="0"/>
              <a:t>Solution - </a:t>
            </a:r>
            <a:r>
              <a:rPr lang="nl-BE" dirty="0" err="1"/>
              <a:t>classifier</a:t>
            </a:r>
            <a:endParaRPr lang="nl-BE" dirty="0"/>
          </a:p>
          <a:p>
            <a:pPr marL="685800" lvl="2">
              <a:spcBef>
                <a:spcPts val="1000"/>
              </a:spcBef>
            </a:pPr>
            <a:r>
              <a:rPr lang="nl-BE" dirty="0"/>
              <a:t>Model 1 – Support Vector Machines</a:t>
            </a:r>
          </a:p>
          <a:p>
            <a:pPr marL="1143000" lvl="3">
              <a:spcBef>
                <a:spcPts val="1000"/>
              </a:spcBef>
            </a:pPr>
            <a:r>
              <a:rPr lang="nl-BE" dirty="0"/>
              <a:t>Sampling </a:t>
            </a:r>
            <a:r>
              <a:rPr lang="nl-BE" dirty="0" err="1" smtClean="0"/>
              <a:t>strategy</a:t>
            </a:r>
            <a:r>
              <a:rPr lang="nl-BE" dirty="0" smtClean="0"/>
              <a:t> (</a:t>
            </a:r>
            <a:r>
              <a:rPr lang="nl-BE" dirty="0" err="1" smtClean="0"/>
              <a:t>not</a:t>
            </a:r>
            <a:r>
              <a:rPr lang="nl-BE" dirty="0" smtClean="0"/>
              <a:t> random)</a:t>
            </a:r>
          </a:p>
          <a:p>
            <a:pPr marL="1657350" lvl="4" indent="-285750">
              <a:spcBef>
                <a:spcPts val="1000"/>
              </a:spcBef>
              <a:buFont typeface="Courier New" panose="02070309020205020404" pitchFamily="49" charset="0"/>
              <a:buChar char="→"/>
            </a:pPr>
            <a:r>
              <a:rPr lang="nl-BE" dirty="0" err="1" smtClean="0"/>
              <a:t>Biased</a:t>
            </a:r>
            <a:r>
              <a:rPr lang="nl-BE" dirty="0" smtClean="0"/>
              <a:t> </a:t>
            </a:r>
            <a:r>
              <a:rPr lang="nl-BE" dirty="0" err="1" smtClean="0"/>
              <a:t>towards</a:t>
            </a:r>
            <a:r>
              <a:rPr lang="nl-BE" dirty="0"/>
              <a:t> </a:t>
            </a:r>
            <a:r>
              <a:rPr lang="nl-BE" dirty="0" err="1" smtClean="0"/>
              <a:t>road</a:t>
            </a:r>
            <a:r>
              <a:rPr lang="nl-BE" dirty="0" smtClean="0"/>
              <a:t> </a:t>
            </a:r>
            <a:r>
              <a:rPr lang="nl-BE" dirty="0" err="1" smtClean="0"/>
              <a:t>marks</a:t>
            </a:r>
            <a:r>
              <a:rPr lang="nl-BE" dirty="0" smtClean="0"/>
              <a:t>, </a:t>
            </a:r>
            <a:r>
              <a:rPr lang="nl-BE" dirty="0" err="1" smtClean="0"/>
              <a:t>road</a:t>
            </a:r>
            <a:r>
              <a:rPr lang="nl-BE" dirty="0" smtClean="0"/>
              <a:t> </a:t>
            </a:r>
            <a:r>
              <a:rPr lang="nl-BE" dirty="0" err="1" smtClean="0"/>
              <a:t>surface</a:t>
            </a:r>
            <a:r>
              <a:rPr lang="nl-BE" dirty="0" smtClean="0"/>
              <a:t> changes</a:t>
            </a:r>
          </a:p>
          <a:p>
            <a:pPr marL="1657350" lvl="4" indent="-285750">
              <a:spcBef>
                <a:spcPts val="1000"/>
              </a:spcBef>
              <a:buFont typeface="Courier New" panose="02070309020205020404" pitchFamily="49" charset="0"/>
              <a:buChar char="→"/>
            </a:pPr>
            <a:r>
              <a:rPr lang="nl-BE" dirty="0" err="1" smtClean="0"/>
              <a:t>Focused</a:t>
            </a:r>
            <a:r>
              <a:rPr lang="nl-BE" dirty="0" smtClean="0"/>
              <a:t> on goal</a:t>
            </a:r>
            <a:endParaRPr lang="nl-B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119" y="3974698"/>
            <a:ext cx="3385329" cy="2337202"/>
          </a:xfrm>
          <a:prstGeom prst="rect">
            <a:avLst/>
          </a:prstGeom>
          <a:ln w="12700">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3353" y="3974698"/>
            <a:ext cx="3311037" cy="2337202"/>
          </a:xfrm>
          <a:prstGeom prst="rect">
            <a:avLst/>
          </a:prstGeom>
          <a:ln w="12700">
            <a:solidFill>
              <a:schemeClr val="tx1"/>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4295" y="3961154"/>
            <a:ext cx="3150867" cy="2350746"/>
          </a:xfrm>
          <a:prstGeom prst="rect">
            <a:avLst/>
          </a:prstGeom>
          <a:noFill/>
          <a:ln w="12700">
            <a:solidFill>
              <a:schemeClr val="tx1"/>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1813" y="1606643"/>
            <a:ext cx="3723349" cy="2047029"/>
          </a:xfrm>
          <a:prstGeom prst="rect">
            <a:avLst/>
          </a:prstGeom>
          <a:noFill/>
          <a:ln w="12700">
            <a:solidFill>
              <a:schemeClr val="tx1"/>
            </a:solidFill>
          </a:ln>
        </p:spPr>
      </p:pic>
    </p:spTree>
    <p:extLst>
      <p:ext uri="{BB962C8B-B14F-4D97-AF65-F5344CB8AC3E}">
        <p14:creationId xmlns:p14="http://schemas.microsoft.com/office/powerpoint/2010/main" val="1565487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detection from a simple 2D Camera</a:t>
            </a:r>
            <a:endParaRPr lang="nl-BE" dirty="0"/>
          </a:p>
        </p:txBody>
      </p:sp>
      <p:sp>
        <p:nvSpPr>
          <p:cNvPr id="3" name="Content Placeholder 2"/>
          <p:cNvSpPr>
            <a:spLocks noGrp="1"/>
          </p:cNvSpPr>
          <p:nvPr>
            <p:ph idx="1"/>
          </p:nvPr>
        </p:nvSpPr>
        <p:spPr/>
        <p:txBody>
          <a:bodyPr/>
          <a:lstStyle/>
          <a:p>
            <a:r>
              <a:rPr lang="nl-BE" dirty="0"/>
              <a:t>Solution - </a:t>
            </a:r>
            <a:r>
              <a:rPr lang="nl-BE" dirty="0" err="1"/>
              <a:t>classifier</a:t>
            </a:r>
            <a:endParaRPr lang="nl-BE" dirty="0"/>
          </a:p>
          <a:p>
            <a:pPr marL="685800" lvl="2">
              <a:spcBef>
                <a:spcPts val="1000"/>
              </a:spcBef>
            </a:pPr>
            <a:r>
              <a:rPr lang="nl-BE" dirty="0" smtClean="0"/>
              <a:t>Model 1 – Support Vector Machines</a:t>
            </a:r>
          </a:p>
          <a:p>
            <a:pPr marL="1143000" lvl="3">
              <a:spcBef>
                <a:spcPts val="1000"/>
              </a:spcBef>
            </a:pPr>
            <a:r>
              <a:rPr lang="nl-BE" dirty="0" smtClean="0"/>
              <a:t>Sampling </a:t>
            </a:r>
            <a:r>
              <a:rPr lang="nl-BE" dirty="0" err="1" smtClean="0"/>
              <a:t>strategy</a:t>
            </a:r>
            <a:endParaRPr lang="nl-BE" dirty="0" smtClean="0"/>
          </a:p>
          <a:p>
            <a:pPr marL="1143000" lvl="3">
              <a:spcBef>
                <a:spcPts val="1000"/>
              </a:spcBef>
            </a:pPr>
            <a:r>
              <a:rPr lang="nl-BE" dirty="0" smtClean="0"/>
              <a:t>Model </a:t>
            </a:r>
            <a:r>
              <a:rPr lang="nl-BE" dirty="0" err="1" smtClean="0"/>
              <a:t>settings</a:t>
            </a:r>
            <a:endParaRPr lang="nl-BE" dirty="0" smtClean="0"/>
          </a:p>
          <a:p>
            <a:pPr marL="1600200" lvl="4">
              <a:spcBef>
                <a:spcPts val="1000"/>
              </a:spcBef>
            </a:pPr>
            <a:r>
              <a:rPr lang="nl-BE" dirty="0" smtClean="0"/>
              <a:t>Input data [patch 16x16 pixels]</a:t>
            </a:r>
          </a:p>
          <a:p>
            <a:pPr marL="2057400" lvl="5">
              <a:spcBef>
                <a:spcPts val="1000"/>
              </a:spcBef>
            </a:pPr>
            <a:r>
              <a:rPr lang="nl-BE" dirty="0" smtClean="0"/>
              <a:t>LBP (</a:t>
            </a:r>
            <a:r>
              <a:rPr lang="nl-BE" dirty="0" err="1" smtClean="0"/>
              <a:t>threshold</a:t>
            </a:r>
            <a:r>
              <a:rPr lang="nl-BE" dirty="0" smtClean="0"/>
              <a:t> 1%, </a:t>
            </a:r>
            <a:r>
              <a:rPr lang="nl-BE" dirty="0" err="1" smtClean="0"/>
              <a:t>number</a:t>
            </a:r>
            <a:r>
              <a:rPr lang="nl-BE" dirty="0" smtClean="0"/>
              <a:t> of bins = 8)</a:t>
            </a:r>
          </a:p>
          <a:p>
            <a:pPr marL="2057400" lvl="5">
              <a:spcBef>
                <a:spcPts val="1000"/>
              </a:spcBef>
            </a:pPr>
            <a:r>
              <a:rPr lang="nl-BE" dirty="0" err="1" smtClean="0"/>
              <a:t>Deviation</a:t>
            </a:r>
            <a:r>
              <a:rPr lang="nl-BE" dirty="0" smtClean="0"/>
              <a:t> </a:t>
            </a:r>
            <a:r>
              <a:rPr lang="nl-BE" dirty="0" err="1" smtClean="0"/>
              <a:t>from</a:t>
            </a:r>
            <a:r>
              <a:rPr lang="nl-BE" dirty="0" smtClean="0"/>
              <a:t> gray (</a:t>
            </a:r>
            <a:r>
              <a:rPr lang="nl-BE" dirty="0" err="1" smtClean="0"/>
              <a:t>mean</a:t>
            </a:r>
            <a:r>
              <a:rPr lang="nl-BE" dirty="0" smtClean="0"/>
              <a:t> </a:t>
            </a:r>
            <a:r>
              <a:rPr lang="nl-BE" dirty="0" err="1" smtClean="0"/>
              <a:t>and</a:t>
            </a:r>
            <a:r>
              <a:rPr lang="nl-BE" dirty="0" smtClean="0"/>
              <a:t> standard </a:t>
            </a:r>
            <a:r>
              <a:rPr lang="nl-BE" dirty="0" err="1" smtClean="0"/>
              <a:t>deviation</a:t>
            </a:r>
            <a:r>
              <a:rPr lang="nl-BE" dirty="0" smtClean="0"/>
              <a:t> of absolute </a:t>
            </a:r>
            <a:r>
              <a:rPr lang="nl-BE" dirty="0" err="1" smtClean="0"/>
              <a:t>difference</a:t>
            </a:r>
            <a:r>
              <a:rPr lang="nl-BE" dirty="0" smtClean="0"/>
              <a:t> </a:t>
            </a:r>
            <a:r>
              <a:rPr lang="nl-BE" dirty="0" err="1" smtClean="0"/>
              <a:t>between</a:t>
            </a:r>
            <a:r>
              <a:rPr lang="nl-BE" dirty="0" smtClean="0"/>
              <a:t> RGB)</a:t>
            </a:r>
          </a:p>
          <a:p>
            <a:pPr marL="1600200" lvl="4">
              <a:spcBef>
                <a:spcPts val="1000"/>
              </a:spcBef>
            </a:pPr>
            <a:r>
              <a:rPr lang="nl-BE" dirty="0" smtClean="0"/>
              <a:t>Model parameters (</a:t>
            </a:r>
            <a:r>
              <a:rPr lang="nl-BE" dirty="0" err="1" smtClean="0"/>
              <a:t>OpenCV</a:t>
            </a:r>
            <a:r>
              <a:rPr lang="nl-BE" dirty="0" smtClean="0"/>
              <a:t>)</a:t>
            </a:r>
          </a:p>
          <a:p>
            <a:pPr marL="2057400" lvl="5">
              <a:spcBef>
                <a:spcPts val="1000"/>
              </a:spcBef>
            </a:pPr>
            <a:r>
              <a:rPr lang="nl-BE" dirty="0" smtClean="0"/>
              <a:t>Type : C_SVC (C-Support Vector </a:t>
            </a:r>
            <a:r>
              <a:rPr lang="nl-BE" dirty="0" err="1" smtClean="0"/>
              <a:t>Classification</a:t>
            </a:r>
            <a:r>
              <a:rPr lang="nl-BE" dirty="0" smtClean="0"/>
              <a:t>) [C=1]</a:t>
            </a:r>
          </a:p>
          <a:p>
            <a:pPr marL="2057400" lvl="5">
              <a:spcBef>
                <a:spcPts val="1000"/>
              </a:spcBef>
            </a:pPr>
            <a:r>
              <a:rPr lang="nl-BE" dirty="0" err="1" smtClean="0"/>
              <a:t>Kernel</a:t>
            </a:r>
            <a:r>
              <a:rPr lang="nl-BE" dirty="0" smtClean="0"/>
              <a:t> : RBF (</a:t>
            </a:r>
            <a:r>
              <a:rPr lang="nl-BE" dirty="0" err="1" smtClean="0"/>
              <a:t>Radial</a:t>
            </a:r>
            <a:r>
              <a:rPr lang="nl-BE" dirty="0" smtClean="0"/>
              <a:t> Basis </a:t>
            </a:r>
            <a:r>
              <a:rPr lang="nl-BE" dirty="0" err="1" smtClean="0"/>
              <a:t>Function</a:t>
            </a:r>
            <a:r>
              <a:rPr lang="nl-BE" dirty="0" smtClean="0"/>
              <a:t>)  [gamma=1]</a:t>
            </a:r>
          </a:p>
          <a:p>
            <a:pPr marL="0" indent="0">
              <a:buNone/>
            </a:pPr>
            <a:endParaRPr lang="nl-BE" dirty="0"/>
          </a:p>
        </p:txBody>
      </p:sp>
      <p:pic>
        <p:nvPicPr>
          <p:cNvPr id="4" name="Picture 3"/>
          <p:cNvPicPr>
            <a:picLocks noChangeAspect="1"/>
          </p:cNvPicPr>
          <p:nvPr/>
        </p:nvPicPr>
        <p:blipFill>
          <a:blip r:embed="rId3"/>
          <a:stretch>
            <a:fillRect/>
          </a:stretch>
        </p:blipFill>
        <p:spPr>
          <a:xfrm>
            <a:off x="7565940" y="5393725"/>
            <a:ext cx="2628900" cy="304800"/>
          </a:xfrm>
          <a:prstGeom prst="rect">
            <a:avLst/>
          </a:prstGeom>
        </p:spPr>
      </p:pic>
      <p:pic>
        <p:nvPicPr>
          <p:cNvPr id="5" name="Picture 4"/>
          <p:cNvPicPr>
            <a:picLocks noChangeAspect="1"/>
          </p:cNvPicPr>
          <p:nvPr/>
        </p:nvPicPr>
        <p:blipFill>
          <a:blip r:embed="rId4"/>
          <a:stretch>
            <a:fillRect/>
          </a:stretch>
        </p:blipFill>
        <p:spPr>
          <a:xfrm>
            <a:off x="9033744" y="1603075"/>
            <a:ext cx="3079233" cy="2006600"/>
          </a:xfrm>
          <a:prstGeom prst="rect">
            <a:avLst/>
          </a:prstGeom>
          <a:ln w="12700">
            <a:solidFill>
              <a:schemeClr val="tx1"/>
            </a:solidFill>
          </a:ln>
        </p:spPr>
      </p:pic>
      <p:pic>
        <p:nvPicPr>
          <p:cNvPr id="6" name="Picture 5"/>
          <p:cNvPicPr>
            <a:picLocks noChangeAspect="1"/>
          </p:cNvPicPr>
          <p:nvPr/>
        </p:nvPicPr>
        <p:blipFill>
          <a:blip r:embed="rId5"/>
          <a:stretch>
            <a:fillRect/>
          </a:stretch>
        </p:blipFill>
        <p:spPr>
          <a:xfrm>
            <a:off x="5900227" y="1603075"/>
            <a:ext cx="3031916" cy="2006600"/>
          </a:xfrm>
          <a:prstGeom prst="rect">
            <a:avLst/>
          </a:prstGeom>
          <a:ln w="12700">
            <a:solidFill>
              <a:schemeClr val="tx1"/>
            </a:solidFill>
          </a:ln>
        </p:spPr>
      </p:pic>
    </p:spTree>
    <p:extLst>
      <p:ext uri="{BB962C8B-B14F-4D97-AF65-F5344CB8AC3E}">
        <p14:creationId xmlns:p14="http://schemas.microsoft.com/office/powerpoint/2010/main" val="4174019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detection from a simple 2D Camera</a:t>
            </a:r>
            <a:endParaRPr lang="nl-BE"/>
          </a:p>
        </p:txBody>
      </p:sp>
      <p:sp>
        <p:nvSpPr>
          <p:cNvPr id="3" name="Content Placeholder 2"/>
          <p:cNvSpPr>
            <a:spLocks noGrp="1"/>
          </p:cNvSpPr>
          <p:nvPr>
            <p:ph idx="1"/>
          </p:nvPr>
        </p:nvSpPr>
        <p:spPr/>
        <p:txBody>
          <a:bodyPr/>
          <a:lstStyle/>
          <a:p>
            <a:r>
              <a:rPr lang="nl-BE" dirty="0"/>
              <a:t>Solution - </a:t>
            </a:r>
            <a:r>
              <a:rPr lang="nl-BE" dirty="0" err="1"/>
              <a:t>classifier</a:t>
            </a:r>
            <a:endParaRPr lang="nl-BE" dirty="0"/>
          </a:p>
          <a:p>
            <a:pPr marL="685800" lvl="2">
              <a:spcBef>
                <a:spcPts val="1000"/>
              </a:spcBef>
            </a:pPr>
            <a:r>
              <a:rPr lang="nl-BE" dirty="0" smtClean="0"/>
              <a:t>Model 2 – </a:t>
            </a:r>
            <a:r>
              <a:rPr lang="nl-BE" dirty="0" err="1" smtClean="0"/>
              <a:t>based</a:t>
            </a:r>
            <a:r>
              <a:rPr lang="nl-BE" dirty="0" smtClean="0"/>
              <a:t> on </a:t>
            </a:r>
          </a:p>
          <a:p>
            <a:pPr marL="1143000" lvl="3">
              <a:spcBef>
                <a:spcPts val="1000"/>
              </a:spcBef>
            </a:pPr>
            <a:r>
              <a:rPr lang="nl-BE" dirty="0" smtClean="0"/>
              <a:t>Lane </a:t>
            </a:r>
            <a:r>
              <a:rPr lang="nl-BE" dirty="0" err="1" smtClean="0"/>
              <a:t>detection</a:t>
            </a:r>
            <a:endParaRPr lang="nl-BE" dirty="0" smtClean="0"/>
          </a:p>
          <a:p>
            <a:pPr marL="1143000" lvl="3">
              <a:spcBef>
                <a:spcPts val="1000"/>
              </a:spcBef>
            </a:pPr>
            <a:r>
              <a:rPr lang="nl-BE" dirty="0" err="1" smtClean="0"/>
              <a:t>Texture</a:t>
            </a:r>
            <a:r>
              <a:rPr lang="nl-BE" dirty="0" smtClean="0"/>
              <a:t> </a:t>
            </a:r>
            <a:r>
              <a:rPr lang="nl-BE" dirty="0" err="1" smtClean="0"/>
              <a:t>detection</a:t>
            </a:r>
            <a:endParaRPr lang="nl-BE" dirty="0" smtClean="0"/>
          </a:p>
          <a:p>
            <a:pPr marL="1143000" lvl="3">
              <a:spcBef>
                <a:spcPts val="1000"/>
              </a:spcBef>
            </a:pPr>
            <a:r>
              <a:rPr lang="nl-BE" dirty="0" smtClean="0"/>
              <a:t>Clustering </a:t>
            </a:r>
            <a:r>
              <a:rPr lang="nl-BE" dirty="0" err="1" smtClean="0"/>
              <a:t>detection</a:t>
            </a:r>
            <a:endParaRPr lang="nl-BE" dirty="0" smtClean="0"/>
          </a:p>
          <a:p>
            <a:pPr marL="685800" lvl="2">
              <a:spcBef>
                <a:spcPts val="1000"/>
              </a:spcBef>
            </a:pPr>
            <a:endParaRPr lang="nl-BE" dirty="0"/>
          </a:p>
        </p:txBody>
      </p:sp>
      <p:pic>
        <p:nvPicPr>
          <p:cNvPr id="4" name="Picture 3"/>
          <p:cNvPicPr>
            <a:picLocks noChangeAspect="1"/>
          </p:cNvPicPr>
          <p:nvPr/>
        </p:nvPicPr>
        <p:blipFill>
          <a:blip r:embed="rId3"/>
          <a:stretch>
            <a:fillRect/>
          </a:stretch>
        </p:blipFill>
        <p:spPr>
          <a:xfrm>
            <a:off x="4901514" y="1657690"/>
            <a:ext cx="4089121" cy="4833726"/>
          </a:xfrm>
          <a:prstGeom prst="rect">
            <a:avLst/>
          </a:prstGeom>
        </p:spPr>
      </p:pic>
    </p:spTree>
    <p:extLst>
      <p:ext uri="{BB962C8B-B14F-4D97-AF65-F5344CB8AC3E}">
        <p14:creationId xmlns:p14="http://schemas.microsoft.com/office/powerpoint/2010/main" val="27319968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detection from a simple 2D Camera</a:t>
            </a:r>
            <a:endParaRPr lang="nl-BE"/>
          </a:p>
        </p:txBody>
      </p:sp>
      <p:sp>
        <p:nvSpPr>
          <p:cNvPr id="3" name="Content Placeholder 2"/>
          <p:cNvSpPr>
            <a:spLocks noGrp="1"/>
          </p:cNvSpPr>
          <p:nvPr>
            <p:ph idx="1"/>
          </p:nvPr>
        </p:nvSpPr>
        <p:spPr/>
        <p:txBody>
          <a:bodyPr/>
          <a:lstStyle/>
          <a:p>
            <a:r>
              <a:rPr lang="nl-BE" dirty="0"/>
              <a:t>Solution - </a:t>
            </a:r>
            <a:r>
              <a:rPr lang="nl-BE" dirty="0" err="1"/>
              <a:t>classifier</a:t>
            </a:r>
            <a:endParaRPr lang="nl-BE" dirty="0"/>
          </a:p>
          <a:p>
            <a:pPr marL="800100" lvl="2" indent="-342900">
              <a:spcBef>
                <a:spcPts val="1000"/>
              </a:spcBef>
              <a:buFont typeface="Courier New" panose="02070309020205020404" pitchFamily="49" charset="0"/>
              <a:buChar char="→"/>
            </a:pPr>
            <a:r>
              <a:rPr lang="nl-BE" dirty="0" smtClean="0"/>
              <a:t>Model </a:t>
            </a:r>
            <a:r>
              <a:rPr lang="nl-BE" dirty="0" err="1" smtClean="0"/>
              <a:t>comparison</a:t>
            </a:r>
            <a:endParaRPr lang="nl-BE" dirty="0" smtClean="0"/>
          </a:p>
        </p:txBody>
      </p:sp>
      <p:graphicFrame>
        <p:nvGraphicFramePr>
          <p:cNvPr id="10" name="Table 9"/>
          <p:cNvGraphicFramePr>
            <a:graphicFrameLocks noGrp="1"/>
          </p:cNvGraphicFramePr>
          <p:nvPr>
            <p:extLst>
              <p:ext uri="{D42A27DB-BD31-4B8C-83A1-F6EECF244321}">
                <p14:modId xmlns:p14="http://schemas.microsoft.com/office/powerpoint/2010/main" val="2637921152"/>
              </p:ext>
            </p:extLst>
          </p:nvPr>
        </p:nvGraphicFramePr>
        <p:xfrm>
          <a:off x="7555982" y="4964558"/>
          <a:ext cx="2120385" cy="828432"/>
        </p:xfrm>
        <a:graphic>
          <a:graphicData uri="http://schemas.openxmlformats.org/drawingml/2006/table">
            <a:tbl>
              <a:tblPr/>
              <a:tblGrid>
                <a:gridCol w="766212"/>
                <a:gridCol w="757789"/>
                <a:gridCol w="596384"/>
              </a:tblGrid>
              <a:tr h="168194">
                <a:tc>
                  <a:txBody>
                    <a:bodyPr/>
                    <a:lstStyle/>
                    <a:p>
                      <a:pPr algn="ctr" fontAlgn="b"/>
                      <a:r>
                        <a:rPr lang="nl-BE" sz="1000" b="0" i="0" u="none" strike="noStrike" dirty="0">
                          <a:solidFill>
                            <a:srgbClr val="000000"/>
                          </a:solidFill>
                          <a:effectLst/>
                          <a:latin typeface="Calibri" panose="020F0502020204030204" pitchFamily="34" charset="0"/>
                        </a:rPr>
                        <a:t>Code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dirty="0" err="1">
                          <a:solidFill>
                            <a:srgbClr val="000000"/>
                          </a:solidFill>
                          <a:effectLst/>
                          <a:latin typeface="Calibri" panose="020F0502020204030204" pitchFamily="34" charset="0"/>
                        </a:rPr>
                        <a:t>Ground</a:t>
                      </a:r>
                      <a:r>
                        <a:rPr lang="nl-BE" sz="1000" b="0" i="0" u="none" strike="noStrike" dirty="0">
                          <a:solidFill>
                            <a:srgbClr val="000000"/>
                          </a:solidFill>
                          <a:effectLst/>
                          <a:latin typeface="Calibri" panose="020F0502020204030204" pitchFamily="34" charset="0"/>
                        </a:rPr>
                        <a:t> </a:t>
                      </a:r>
                      <a:r>
                        <a:rPr lang="nl-BE" sz="1000" b="0" i="0" u="none" strike="noStrike" dirty="0" err="1">
                          <a:solidFill>
                            <a:srgbClr val="000000"/>
                          </a:solidFill>
                          <a:effectLst/>
                          <a:latin typeface="Calibri" panose="020F0502020204030204" pitchFamily="34" charset="0"/>
                        </a:rPr>
                        <a:t>truth</a:t>
                      </a:r>
                      <a:endParaRPr lang="nl-BE" sz="1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a:solidFill>
                            <a:srgbClr val="000000"/>
                          </a:solidFill>
                          <a:effectLst/>
                          <a:latin typeface="Calibri" panose="020F0502020204030204" pitchFamily="34" charset="0"/>
                        </a:rPr>
                        <a:t>Predicted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8194">
                <a:tc>
                  <a:txBody>
                    <a:bodyPr/>
                    <a:lstStyle/>
                    <a:p>
                      <a:pPr algn="ctr" fontAlgn="b"/>
                      <a:r>
                        <a:rPr lang="nl-BE" sz="1000" b="0" i="0" u="none" strike="noStrike" dirty="0">
                          <a:solidFill>
                            <a:srgbClr val="000000"/>
                          </a:solidFill>
                          <a:effectLst/>
                          <a:latin typeface="Calibri" panose="020F0502020204030204" pitchFamily="34" charset="0"/>
                        </a:rPr>
                        <a:t>TT (</a:t>
                      </a:r>
                      <a:r>
                        <a:rPr lang="nl-BE" sz="1000" b="0" i="0" u="none" strike="noStrike" dirty="0" err="1">
                          <a:solidFill>
                            <a:srgbClr val="000000"/>
                          </a:solidFill>
                          <a:effectLst/>
                          <a:latin typeface="Calibri" panose="020F0502020204030204" pitchFamily="34" charset="0"/>
                        </a:rPr>
                        <a:t>TrueTrue</a:t>
                      </a:r>
                      <a:r>
                        <a:rPr lang="nl-BE" sz="10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a:solidFill>
                            <a:srgbClr val="000000"/>
                          </a:solidFill>
                          <a:effectLst/>
                          <a:latin typeface="Calibri" panose="020F0502020204030204" pitchFamily="34" charset="0"/>
                        </a:rPr>
                        <a:t>Road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a:solidFill>
                            <a:srgbClr val="000000"/>
                          </a:solidFill>
                          <a:effectLst/>
                          <a:latin typeface="Calibri" panose="020F0502020204030204" pitchFamily="34" charset="0"/>
                        </a:rPr>
                        <a:t>Road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185">
                <a:tc>
                  <a:txBody>
                    <a:bodyPr/>
                    <a:lstStyle/>
                    <a:p>
                      <a:pPr algn="ctr" fontAlgn="b"/>
                      <a:r>
                        <a:rPr lang="nl-BE" sz="1000" b="0" i="0" u="none" strike="noStrike">
                          <a:solidFill>
                            <a:srgbClr val="000000"/>
                          </a:solidFill>
                          <a:effectLst/>
                          <a:latin typeface="Calibri" panose="020F0502020204030204" pitchFamily="34" charset="0"/>
                        </a:rPr>
                        <a:t>TF (TrueFalse)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dirty="0">
                          <a:solidFill>
                            <a:srgbClr val="000000"/>
                          </a:solidFill>
                          <a:effectLst/>
                          <a:latin typeface="Calibri" panose="020F0502020204030204" pitchFamily="34" charset="0"/>
                        </a:rPr>
                        <a:t>Road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a:solidFill>
                            <a:srgbClr val="000000"/>
                          </a:solidFill>
                          <a:effectLst/>
                          <a:latin typeface="Calibri" panose="020F0502020204030204" pitchFamily="34" charset="0"/>
                        </a:rPr>
                        <a:t>No Road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185">
                <a:tc>
                  <a:txBody>
                    <a:bodyPr/>
                    <a:lstStyle/>
                    <a:p>
                      <a:pPr algn="ctr" fontAlgn="b"/>
                      <a:r>
                        <a:rPr lang="nl-BE" sz="1000" b="0" i="0" u="none" strike="noStrike">
                          <a:solidFill>
                            <a:srgbClr val="000000"/>
                          </a:solidFill>
                          <a:effectLst/>
                          <a:latin typeface="Calibri" panose="020F0502020204030204" pitchFamily="34" charset="0"/>
                        </a:rPr>
                        <a:t>FT (FalseTrue)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dirty="0">
                          <a:solidFill>
                            <a:srgbClr val="000000"/>
                          </a:solidFill>
                          <a:effectLst/>
                          <a:latin typeface="Calibri" panose="020F0502020204030204" pitchFamily="34" charset="0"/>
                        </a:rPr>
                        <a:t>No Road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a:solidFill>
                            <a:srgbClr val="000000"/>
                          </a:solidFill>
                          <a:effectLst/>
                          <a:latin typeface="Calibri" panose="020F0502020204030204" pitchFamily="34" charset="0"/>
                        </a:rPr>
                        <a:t>Road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8194">
                <a:tc>
                  <a:txBody>
                    <a:bodyPr/>
                    <a:lstStyle/>
                    <a:p>
                      <a:pPr algn="ctr" fontAlgn="b"/>
                      <a:r>
                        <a:rPr lang="nl-BE" sz="1000" b="0" i="0" u="none" strike="noStrike">
                          <a:solidFill>
                            <a:srgbClr val="000000"/>
                          </a:solidFill>
                          <a:effectLst/>
                          <a:latin typeface="Calibri" panose="020F0502020204030204" pitchFamily="34" charset="0"/>
                        </a:rPr>
                        <a:t>FF (FalseFalse)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dirty="0">
                          <a:solidFill>
                            <a:srgbClr val="000000"/>
                          </a:solidFill>
                          <a:effectLst/>
                          <a:latin typeface="Calibri" panose="020F0502020204030204" pitchFamily="34" charset="0"/>
                        </a:rPr>
                        <a:t>No Road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000" b="0" i="0" u="none" strike="noStrike" dirty="0">
                          <a:solidFill>
                            <a:srgbClr val="000000"/>
                          </a:solidFill>
                          <a:effectLst/>
                          <a:latin typeface="Calibri" panose="020F0502020204030204" pitchFamily="34" charset="0"/>
                        </a:rPr>
                        <a:t>No Road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935049924"/>
              </p:ext>
            </p:extLst>
          </p:nvPr>
        </p:nvGraphicFramePr>
        <p:xfrm>
          <a:off x="1771521" y="2941783"/>
          <a:ext cx="2565400" cy="962025"/>
        </p:xfrm>
        <a:graphic>
          <a:graphicData uri="http://schemas.openxmlformats.org/drawingml/2006/table">
            <a:tbl>
              <a:tblPr/>
              <a:tblGrid>
                <a:gridCol w="765791"/>
                <a:gridCol w="938094"/>
                <a:gridCol w="861515"/>
              </a:tblGrid>
              <a:tr h="190500">
                <a:tc>
                  <a:txBody>
                    <a:bodyPr/>
                    <a:lstStyle/>
                    <a:p>
                      <a:pPr algn="ctr" fontAlgn="b"/>
                      <a:r>
                        <a:rPr lang="nl-BE" sz="1100" b="0" i="1" u="none" strike="noStrike">
                          <a:solidFill>
                            <a:srgbClr val="000000"/>
                          </a:solidFill>
                          <a:effectLst/>
                          <a:latin typeface="Calibri" panose="020F0502020204030204" pitchFamily="34" charset="0"/>
                        </a:rPr>
                        <a:t>F1-score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nl-BE" sz="1100" b="0" i="0" u="none" strike="noStrike">
                          <a:solidFill>
                            <a:srgbClr val="000000"/>
                          </a:solidFill>
                          <a:effectLst/>
                          <a:latin typeface="Calibri" panose="020F0502020204030204" pitchFamily="34" charset="0"/>
                        </a:rPr>
                        <a:t>Model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nl-BE"/>
                    </a:p>
                  </a:txBody>
                  <a:tcPr/>
                </a:tc>
              </a:tr>
              <a:tr h="190500">
                <a:tc>
                  <a:txBody>
                    <a:bodyPr/>
                    <a:lstStyle/>
                    <a:p>
                      <a:pPr algn="ctr" fontAlgn="b"/>
                      <a:r>
                        <a:rPr lang="nl-BE" sz="1100" b="0" i="0" u="none" strike="noStrike">
                          <a:solidFill>
                            <a:srgbClr val="000000"/>
                          </a:solidFill>
                          <a:effectLst/>
                          <a:latin typeface="Calibri" panose="020F0502020204030204" pitchFamily="34" charset="0"/>
                        </a:rPr>
                        <a:t>sample set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lane detection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SVM</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nl-BE"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0,824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0,796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nl-BE"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0,851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0,807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ctr" fontAlgn="b"/>
                      <a:r>
                        <a:rPr lang="nl-BE"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0,804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dirty="0">
                          <a:solidFill>
                            <a:srgbClr val="000000"/>
                          </a:solidFill>
                          <a:effectLst/>
                          <a:latin typeface="Calibri" panose="020F0502020204030204" pitchFamily="34" charset="0"/>
                        </a:rPr>
                        <a:t>0,783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58379116"/>
              </p:ext>
            </p:extLst>
          </p:nvPr>
        </p:nvGraphicFramePr>
        <p:xfrm>
          <a:off x="4590922" y="2959744"/>
          <a:ext cx="2565400" cy="971550"/>
        </p:xfrm>
        <a:graphic>
          <a:graphicData uri="http://schemas.openxmlformats.org/drawingml/2006/table">
            <a:tbl>
              <a:tblPr/>
              <a:tblGrid>
                <a:gridCol w="765791"/>
                <a:gridCol w="938094"/>
                <a:gridCol w="861515"/>
              </a:tblGrid>
              <a:tr h="190500">
                <a:tc>
                  <a:txBody>
                    <a:bodyPr/>
                    <a:lstStyle/>
                    <a:p>
                      <a:pPr algn="ctr" fontAlgn="b"/>
                      <a:r>
                        <a:rPr lang="nl-BE" sz="1100" b="0" i="1" u="none" strike="noStrike" dirty="0" err="1">
                          <a:solidFill>
                            <a:srgbClr val="000000"/>
                          </a:solidFill>
                          <a:effectLst/>
                          <a:latin typeface="Calibri" panose="020F0502020204030204" pitchFamily="34" charset="0"/>
                        </a:rPr>
                        <a:t>Accuracy</a:t>
                      </a:r>
                      <a:endParaRPr lang="nl-BE" sz="1100" b="0" i="1"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nl-BE" sz="1100" b="0" i="0" u="none" strike="noStrike">
                          <a:solidFill>
                            <a:srgbClr val="000000"/>
                          </a:solidFill>
                          <a:effectLst/>
                          <a:latin typeface="Calibri" panose="020F0502020204030204" pitchFamily="34" charset="0"/>
                        </a:rPr>
                        <a:t>Model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nl-BE"/>
                    </a:p>
                  </a:txBody>
                  <a:tcPr/>
                </a:tc>
              </a:tr>
              <a:tr h="190500">
                <a:tc>
                  <a:txBody>
                    <a:bodyPr/>
                    <a:lstStyle/>
                    <a:p>
                      <a:pPr algn="ctr" fontAlgn="b"/>
                      <a:r>
                        <a:rPr lang="nl-BE" sz="1100" b="0" i="0" u="none" strike="noStrike">
                          <a:solidFill>
                            <a:srgbClr val="000000"/>
                          </a:solidFill>
                          <a:effectLst/>
                          <a:latin typeface="Calibri" panose="020F0502020204030204" pitchFamily="34" charset="0"/>
                        </a:rPr>
                        <a:t>sample set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lane detection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SVM</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ctr" fontAlgn="b"/>
                      <a:r>
                        <a:rPr lang="nl-BE"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0,80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nl-BE" sz="1100" b="0" i="0" u="none" strike="noStrike">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dirty="0">
                          <a:solidFill>
                            <a:srgbClr val="000000"/>
                          </a:solidFill>
                          <a:effectLst/>
                          <a:latin typeface="Calibri" panose="020F0502020204030204" pitchFamily="34" charset="0"/>
                        </a:rPr>
                        <a:t>0,87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0,79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a:txBody>
                    <a:bodyPr/>
                    <a:lstStyle/>
                    <a:p>
                      <a:pPr algn="ctr" fontAlgn="b"/>
                      <a:r>
                        <a:rPr lang="nl-BE" sz="1100" b="0" i="0" u="none" strike="noStrike">
                          <a:solidFill>
                            <a:srgbClr val="000000"/>
                          </a:solidFill>
                          <a:effectLst/>
                          <a:latin typeface="Calibri" panose="020F0502020204030204" pitchFamily="34" charset="0"/>
                        </a:rPr>
                        <a:t>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dirty="0">
                          <a:solidFill>
                            <a:srgbClr val="000000"/>
                          </a:solidFill>
                          <a:effectLst/>
                          <a:latin typeface="Calibri" panose="020F0502020204030204" pitchFamily="34" charset="0"/>
                        </a:rPr>
                        <a:t>0,74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150930375"/>
              </p:ext>
            </p:extLst>
          </p:nvPr>
        </p:nvGraphicFramePr>
        <p:xfrm>
          <a:off x="1771521" y="4421390"/>
          <a:ext cx="5384801" cy="1371600"/>
        </p:xfrm>
        <a:graphic>
          <a:graphicData uri="http://schemas.openxmlformats.org/drawingml/2006/table">
            <a:tbl>
              <a:tblPr/>
              <a:tblGrid>
                <a:gridCol w="939246"/>
                <a:gridCol w="790109"/>
                <a:gridCol w="609241"/>
                <a:gridCol w="609241"/>
                <a:gridCol w="609241"/>
                <a:gridCol w="609241"/>
                <a:gridCol w="609241"/>
                <a:gridCol w="609241"/>
              </a:tblGrid>
              <a:tr h="200025">
                <a:tc>
                  <a:txBody>
                    <a:bodyPr/>
                    <a:lstStyle/>
                    <a:p>
                      <a:pPr algn="ctr" fontAlgn="b"/>
                      <a:r>
                        <a:rPr lang="nl-BE" sz="1100" b="0" i="0" u="none" strike="noStrike">
                          <a:solidFill>
                            <a:srgbClr val="000000"/>
                          </a:solidFill>
                          <a:effectLst/>
                          <a:latin typeface="Calibri" panose="020F0502020204030204" pitchFamily="34" charset="0"/>
                        </a:rPr>
                        <a:t>Model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Sample set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FT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FF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samples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FPR</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rowSpan="3">
                  <a:txBody>
                    <a:bodyPr/>
                    <a:lstStyle/>
                    <a:p>
                      <a:pPr algn="ctr" fontAlgn="ctr"/>
                      <a:r>
                        <a:rPr lang="nl-BE" sz="1100" b="0" i="0" u="none" strike="noStrike">
                          <a:solidFill>
                            <a:srgbClr val="000000"/>
                          </a:solidFill>
                          <a:effectLst/>
                          <a:latin typeface="Calibri" panose="020F0502020204030204" pitchFamily="34" charset="0"/>
                        </a:rPr>
                        <a:t>lane detection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nl-BE"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nl-BE" sz="1100" b="0" i="0" u="none" strike="noStrike">
                          <a:solidFill>
                            <a:srgbClr val="000000"/>
                          </a:solidFill>
                          <a:effectLst/>
                          <a:latin typeface="Calibri" panose="020F0502020204030204" pitchFamily="34" charset="0"/>
                        </a:rPr>
                        <a:t>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0,000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nl-BE"/>
                    </a:p>
                  </a:txBody>
                  <a:tcPr/>
                </a:tc>
                <a:tc>
                  <a:txBody>
                    <a:bodyPr/>
                    <a:lstStyle/>
                    <a:p>
                      <a:pPr algn="ctr" fontAlgn="ctr"/>
                      <a:r>
                        <a:rPr lang="nl-BE" sz="11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nl-BE" sz="1100" b="0" i="0" u="none" strike="noStrike">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0,000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nl-BE"/>
                    </a:p>
                  </a:txBody>
                  <a:tcPr/>
                </a:tc>
                <a:tc>
                  <a:txBody>
                    <a:bodyPr/>
                    <a:lstStyle/>
                    <a:p>
                      <a:pPr algn="ctr" fontAlgn="ctr"/>
                      <a:r>
                        <a:rPr lang="nl-BE"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nl-BE" sz="1100" b="0" i="0" u="none" strike="noStrike">
                          <a:solidFill>
                            <a:srgbClr val="000000"/>
                          </a:solidFill>
                          <a:effectLst/>
                          <a:latin typeface="Calibri" panose="020F0502020204030204" pitchFamily="34" charset="0"/>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0,000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rowSpan="3">
                  <a:txBody>
                    <a:bodyPr/>
                    <a:lstStyle/>
                    <a:p>
                      <a:pPr algn="ctr" fontAlgn="ctr"/>
                      <a:r>
                        <a:rPr lang="nl-BE" sz="1100" b="0" i="0" u="none" strike="noStrike">
                          <a:solidFill>
                            <a:srgbClr val="000000"/>
                          </a:solidFill>
                          <a:effectLst/>
                          <a:latin typeface="Calibri" panose="020F0502020204030204" pitchFamily="34" charset="0"/>
                        </a:rPr>
                        <a:t>SVM</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nl-BE"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nl-BE" sz="1100" b="0" i="0" u="none" strike="noStrike">
                          <a:solidFill>
                            <a:srgbClr val="000000"/>
                          </a:solidFill>
                          <a:effectLst/>
                          <a:latin typeface="Calibri" panose="020F0502020204030204" pitchFamily="34" charset="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0,816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nl-BE"/>
                    </a:p>
                  </a:txBody>
                  <a:tcPr/>
                </a:tc>
                <a:tc>
                  <a:txBody>
                    <a:bodyPr/>
                    <a:lstStyle/>
                    <a:p>
                      <a:pPr algn="ctr" fontAlgn="ctr"/>
                      <a:r>
                        <a:rPr lang="nl-BE" sz="11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nl-BE" sz="1100" b="0" i="0" u="none" strike="noStrike">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0,700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nl-BE"/>
                    </a:p>
                  </a:txBody>
                  <a:tcPr/>
                </a:tc>
                <a:tc>
                  <a:txBody>
                    <a:bodyPr/>
                    <a:lstStyle/>
                    <a:p>
                      <a:pPr algn="ctr" fontAlgn="ctr"/>
                      <a:r>
                        <a:rPr lang="nl-BE"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
                      <a:r>
                        <a:rPr lang="nl-BE" sz="1100" b="0" i="0" u="none" strike="noStrike">
                          <a:solidFill>
                            <a:srgbClr val="000000"/>
                          </a:solidFill>
                          <a:effectLst/>
                          <a:latin typeface="Calibri" panose="020F0502020204030204" pitchFamily="34" charset="0"/>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nl-BE" sz="1100" b="0" i="0" u="none" strike="noStrike" dirty="0">
                          <a:solidFill>
                            <a:srgbClr val="000000"/>
                          </a:solidFill>
                          <a:effectLst/>
                          <a:latin typeface="Calibri" panose="020F0502020204030204" pitchFamily="34" charset="0"/>
                        </a:rPr>
                        <a:t>0,600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92269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Lane detection</a:t>
            </a:r>
            <a:endParaRPr lang="nl-BE" dirty="0"/>
          </a:p>
        </p:txBody>
      </p:sp>
      <p:sp>
        <p:nvSpPr>
          <p:cNvPr id="3" name="Content Placeholder 2"/>
          <p:cNvSpPr>
            <a:spLocks noGrp="1"/>
          </p:cNvSpPr>
          <p:nvPr>
            <p:ph idx="1"/>
          </p:nvPr>
        </p:nvSpPr>
        <p:spPr/>
        <p:txBody>
          <a:bodyPr/>
          <a:lstStyle/>
          <a:p>
            <a:endParaRPr lang="nl-BE" dirty="0" smtClean="0"/>
          </a:p>
          <a:p>
            <a:r>
              <a:rPr lang="nl-BE" dirty="0" smtClean="0"/>
              <a:t>Goal</a:t>
            </a:r>
          </a:p>
          <a:p>
            <a:pPr lvl="1"/>
            <a:r>
              <a:rPr lang="nl-BE" dirty="0" smtClean="0"/>
              <a:t>Create boundary for other classifiers</a:t>
            </a:r>
          </a:p>
          <a:p>
            <a:endParaRPr lang="nl-BE" dirty="0" smtClean="0"/>
          </a:p>
          <a:p>
            <a:r>
              <a:rPr lang="nl-BE" dirty="0" smtClean="0"/>
              <a:t>How?</a:t>
            </a:r>
          </a:p>
        </p:txBody>
      </p:sp>
    </p:spTree>
    <p:extLst>
      <p:ext uri="{BB962C8B-B14F-4D97-AF65-F5344CB8AC3E}">
        <p14:creationId xmlns:p14="http://schemas.microsoft.com/office/powerpoint/2010/main" val="3465159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Lane detection – First attempt</a:t>
            </a:r>
            <a:endParaRPr lang="nl-BE" dirty="0"/>
          </a:p>
        </p:txBody>
      </p:sp>
      <p:sp>
        <p:nvSpPr>
          <p:cNvPr id="3" name="Content Placeholder 2"/>
          <p:cNvSpPr>
            <a:spLocks noGrp="1"/>
          </p:cNvSpPr>
          <p:nvPr>
            <p:ph idx="1"/>
          </p:nvPr>
        </p:nvSpPr>
        <p:spPr>
          <a:xfrm>
            <a:off x="838200" y="1825625"/>
            <a:ext cx="5203092" cy="4351338"/>
          </a:xfrm>
        </p:spPr>
        <p:txBody>
          <a:bodyPr>
            <a:normAutofit lnSpcReduction="10000"/>
          </a:bodyPr>
          <a:lstStyle/>
          <a:p>
            <a:pPr marL="457200" indent="-457200">
              <a:buFont typeface="+mj-lt"/>
              <a:buAutoNum type="arabicPeriod"/>
            </a:pPr>
            <a:r>
              <a:rPr lang="nl-BE" dirty="0" smtClean="0"/>
              <a:t>Canny edge detection</a:t>
            </a:r>
          </a:p>
          <a:p>
            <a:pPr marL="457200" indent="-457200">
              <a:buFont typeface="+mj-lt"/>
              <a:buAutoNum type="arabicPeriod"/>
            </a:pPr>
            <a:endParaRPr lang="nl-BE" dirty="0" smtClean="0"/>
          </a:p>
          <a:p>
            <a:pPr marL="457200" indent="-457200">
              <a:buFont typeface="+mj-lt"/>
              <a:buAutoNum type="arabicPeriod"/>
            </a:pPr>
            <a:r>
              <a:rPr lang="nl-BE" dirty="0" smtClean="0"/>
              <a:t>Hough lines extraction</a:t>
            </a:r>
          </a:p>
          <a:p>
            <a:pPr marL="457200" indent="-457200">
              <a:buFont typeface="+mj-lt"/>
              <a:buAutoNum type="arabicPeriod"/>
            </a:pPr>
            <a:endParaRPr lang="nl-BE" dirty="0" smtClean="0"/>
          </a:p>
          <a:p>
            <a:pPr marL="457200" indent="-457200">
              <a:buFont typeface="+mj-lt"/>
              <a:buAutoNum type="arabicPeriod"/>
            </a:pPr>
            <a:r>
              <a:rPr lang="nl-BE" dirty="0" smtClean="0"/>
              <a:t>RANSAC</a:t>
            </a:r>
          </a:p>
          <a:p>
            <a:pPr marL="457200" indent="-457200">
              <a:buFont typeface="+mj-lt"/>
              <a:buAutoNum type="arabicPeriod"/>
            </a:pPr>
            <a:endParaRPr lang="nl-BE" dirty="0" smtClean="0"/>
          </a:p>
          <a:p>
            <a:pPr marL="457200" indent="-457200">
              <a:buFont typeface="+mj-lt"/>
              <a:buAutoNum type="arabicPeriod"/>
            </a:pPr>
            <a:r>
              <a:rPr lang="nl-BE" dirty="0" smtClean="0"/>
              <a:t>Determine vanishing point</a:t>
            </a:r>
          </a:p>
          <a:p>
            <a:pPr marL="457200" indent="-457200">
              <a:buFont typeface="+mj-lt"/>
              <a:buAutoNum type="arabicPeriod"/>
            </a:pPr>
            <a:endParaRPr lang="nl-BE" dirty="0" smtClean="0"/>
          </a:p>
          <a:p>
            <a:pPr marL="457200" indent="-457200">
              <a:buFont typeface="+mj-lt"/>
              <a:buAutoNum type="arabicPeriod"/>
            </a:pPr>
            <a:r>
              <a:rPr lang="nl-BE" dirty="0" smtClean="0"/>
              <a:t>Fill polygon</a:t>
            </a:r>
          </a:p>
          <a:p>
            <a:pPr marL="0" indent="0">
              <a:buNone/>
            </a:pPr>
            <a:endParaRPr lang="nl-BE" dirty="0" smtClean="0"/>
          </a:p>
          <a:p>
            <a:pPr marL="914400" lvl="1" indent="-457200">
              <a:buFont typeface="+mj-lt"/>
              <a:buAutoNum type="arabicPeriod"/>
            </a:pPr>
            <a:endParaRPr lang="nl-BE" dirty="0" smtClean="0"/>
          </a:p>
        </p:txBody>
      </p:sp>
      <p:pic>
        <p:nvPicPr>
          <p:cNvPr id="1027" name="Picture 3" descr="D:\Dwight Documenten\Images\Screenshots\120316174010.png"/>
          <p:cNvPicPr>
            <a:picLocks noChangeAspect="1" noChangeArrowheads="1"/>
          </p:cNvPicPr>
          <p:nvPr/>
        </p:nvPicPr>
        <p:blipFill rotWithShape="1">
          <a:blip r:embed="rId3">
            <a:extLst>
              <a:ext uri="{28A0092B-C50C-407E-A947-70E740481C1C}">
                <a14:useLocalDpi xmlns:a14="http://schemas.microsoft.com/office/drawing/2010/main" val="0"/>
              </a:ext>
            </a:extLst>
          </a:blip>
          <a:srcRect l="1173" t="32558" r="966" b="1720"/>
          <a:stretch/>
        </p:blipFill>
        <p:spPr bwMode="auto">
          <a:xfrm>
            <a:off x="5978769" y="3540368"/>
            <a:ext cx="5955854" cy="25947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Dwight Documenten\Images\Screenshots\120316173945.png"/>
          <p:cNvPicPr>
            <a:picLocks noChangeAspect="1" noChangeArrowheads="1"/>
          </p:cNvPicPr>
          <p:nvPr/>
        </p:nvPicPr>
        <p:blipFill rotWithShape="1">
          <a:blip r:embed="rId4">
            <a:extLst>
              <a:ext uri="{28A0092B-C50C-407E-A947-70E740481C1C}">
                <a14:useLocalDpi xmlns:a14="http://schemas.microsoft.com/office/drawing/2010/main" val="0"/>
              </a:ext>
            </a:extLst>
          </a:blip>
          <a:srcRect l="1284" t="54989" r="1073" b="1693"/>
          <a:stretch/>
        </p:blipFill>
        <p:spPr bwMode="auto">
          <a:xfrm>
            <a:off x="5978769" y="1391138"/>
            <a:ext cx="5947508" cy="1711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2762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3853</TotalTime>
  <Words>2118</Words>
  <Application>Microsoft Office PowerPoint</Application>
  <PresentationFormat>Widescreen</PresentationFormat>
  <Paragraphs>534</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Cambria Math</vt:lpstr>
      <vt:lpstr>Courier New</vt:lpstr>
      <vt:lpstr>Symbol</vt:lpstr>
      <vt:lpstr>Wingdings</vt:lpstr>
      <vt:lpstr>Office Theme</vt:lpstr>
      <vt:lpstr>Road detection from a simple 2D Camera</vt:lpstr>
      <vt:lpstr>Road detection from a simple 2D Camera</vt:lpstr>
      <vt:lpstr>Road detection from a simple 2D Camera</vt:lpstr>
      <vt:lpstr>Road detection from a simple 2D Camera</vt:lpstr>
      <vt:lpstr>Road detection from a simple 2D Camera</vt:lpstr>
      <vt:lpstr>Road detection from a simple 2D Camera</vt:lpstr>
      <vt:lpstr>Road detection from a simple 2D Camera</vt:lpstr>
      <vt:lpstr>Lane detection</vt:lpstr>
      <vt:lpstr>Lane detection – First attempt</vt:lpstr>
      <vt:lpstr>Lane detection – Second attempt</vt:lpstr>
      <vt:lpstr>Lane detection – Second attempt</vt:lpstr>
      <vt:lpstr>Lane detection – Enhancements</vt:lpstr>
      <vt:lpstr>Lane detection – Contour noise suppression</vt:lpstr>
      <vt:lpstr>Lane detection – Contour noise suppression</vt:lpstr>
      <vt:lpstr>Lane detection – Hough assist</vt:lpstr>
      <vt:lpstr>Lane detection</vt:lpstr>
      <vt:lpstr>Lane detection - Shadows</vt:lpstr>
      <vt:lpstr>Texture detection</vt:lpstr>
      <vt:lpstr>Texture detection</vt:lpstr>
      <vt:lpstr>Clustering detection</vt:lpstr>
      <vt:lpstr>Clustering detection</vt:lpstr>
      <vt:lpstr>Combining masks</vt:lpstr>
      <vt:lpstr>Calculating maximum speed</vt:lpstr>
      <vt:lpstr>Results</vt:lpstr>
      <vt:lpstr>Results – Sets – Input frames</vt:lpstr>
      <vt:lpstr>Results – Sets – Lane detection</vt:lpstr>
      <vt:lpstr>Results – Sets – Texture detection</vt:lpstr>
      <vt:lpstr>Results – Sets – Clustering detection</vt:lpstr>
      <vt:lpstr>Results – Sets – Final mask</vt:lpstr>
      <vt:lpstr>Results – Sets</vt:lpstr>
      <vt:lpstr>Results – Sets</vt:lpstr>
      <vt:lpstr>Results</vt:lpstr>
      <vt:lpstr>Results – Video</vt:lpstr>
      <vt:lpstr>Road detection from a simple 2D Camera</vt:lpstr>
    </vt:vector>
  </TitlesOfParts>
  <Company>AGIV</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detection from a simple 2D Camera</dc:title>
  <dc:creator>Tom Vande Wiele</dc:creator>
  <cp:lastModifiedBy>Tom Vande Wiele</cp:lastModifiedBy>
  <cp:revision>76</cp:revision>
  <cp:lastPrinted>2016-06-14T10:21:37Z</cp:lastPrinted>
  <dcterms:created xsi:type="dcterms:W3CDTF">2016-06-05T11:12:26Z</dcterms:created>
  <dcterms:modified xsi:type="dcterms:W3CDTF">2016-06-15T15:50:28Z</dcterms:modified>
</cp:coreProperties>
</file>